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369" r:id="rId3"/>
    <p:sldId id="370" r:id="rId4"/>
    <p:sldId id="371" r:id="rId5"/>
    <p:sldId id="396" r:id="rId6"/>
    <p:sldId id="376" r:id="rId7"/>
    <p:sldId id="400" r:id="rId8"/>
    <p:sldId id="368" r:id="rId9"/>
    <p:sldId id="373" r:id="rId10"/>
    <p:sldId id="397" r:id="rId11"/>
    <p:sldId id="374" r:id="rId12"/>
    <p:sldId id="377" r:id="rId13"/>
    <p:sldId id="378" r:id="rId14"/>
    <p:sldId id="379" r:id="rId15"/>
    <p:sldId id="380" r:id="rId16"/>
    <p:sldId id="381" r:id="rId17"/>
    <p:sldId id="382" r:id="rId18"/>
    <p:sldId id="383" r:id="rId19"/>
    <p:sldId id="384" r:id="rId20"/>
    <p:sldId id="385" r:id="rId21"/>
    <p:sldId id="389" r:id="rId22"/>
    <p:sldId id="390" r:id="rId23"/>
    <p:sldId id="392" r:id="rId24"/>
    <p:sldId id="399" r:id="rId25"/>
    <p:sldId id="398" r:id="rId26"/>
    <p:sldId id="387" r:id="rId27"/>
    <p:sldId id="356" r:id="rId28"/>
  </p:sldIdLst>
  <p:sldSz cx="12192000" cy="6858000"/>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Раздел по умолчанию" id="{88DF0107-4C9E-45B2-BD3E-56F81913E4F9}">
          <p14:sldIdLst>
            <p14:sldId id="256"/>
            <p14:sldId id="369"/>
            <p14:sldId id="370"/>
            <p14:sldId id="371"/>
            <p14:sldId id="396"/>
            <p14:sldId id="376"/>
            <p14:sldId id="400"/>
            <p14:sldId id="368"/>
            <p14:sldId id="373"/>
            <p14:sldId id="397"/>
            <p14:sldId id="374"/>
            <p14:sldId id="377"/>
            <p14:sldId id="378"/>
            <p14:sldId id="379"/>
            <p14:sldId id="380"/>
            <p14:sldId id="381"/>
            <p14:sldId id="382"/>
            <p14:sldId id="383"/>
            <p14:sldId id="384"/>
            <p14:sldId id="385"/>
            <p14:sldId id="389"/>
            <p14:sldId id="390"/>
            <p14:sldId id="392"/>
            <p14:sldId id="399"/>
            <p14:sldId id="398"/>
            <p14:sldId id="387"/>
          </p14:sldIdLst>
        </p14:section>
        <p14:section name="Раздел без заголовка" id="{9362F0D7-0F98-40DB-A7DD-5E42960DC92A}">
          <p14:sldIdLst>
            <p14:sldId id="356"/>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34767"/>
    <a:srgbClr val="000F2E"/>
    <a:srgbClr val="5880C7"/>
    <a:srgbClr val="4472C4"/>
    <a:srgbClr val="5B5B61"/>
    <a:srgbClr val="41719C"/>
    <a:srgbClr val="6895C6"/>
    <a:srgbClr val="A0BCDE"/>
    <a:srgbClr val="2E75B6"/>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0" autoAdjust="0"/>
    <p:restoredTop sz="80201" autoAdjust="0"/>
  </p:normalViewPr>
  <p:slideViewPr>
    <p:cSldViewPr snapToGrid="0">
      <p:cViewPr varScale="1">
        <p:scale>
          <a:sx n="58" d="100"/>
          <a:sy n="58" d="100"/>
        </p:scale>
        <p:origin x="-114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4" y="0"/>
            <a:ext cx="2918831" cy="495029"/>
          </a:xfrm>
          <a:prstGeom prst="rect">
            <a:avLst/>
          </a:prstGeom>
        </p:spPr>
        <p:txBody>
          <a:bodyPr vert="horz" lIns="91440" tIns="45720" rIns="91440" bIns="45720" rtlCol="0"/>
          <a:lstStyle>
            <a:lvl1pPr algn="r">
              <a:defRPr sz="1200"/>
            </a:lvl1pPr>
          </a:lstStyle>
          <a:p>
            <a:fld id="{83831D0F-D35B-4942-BEE6-4772D52245D5}" type="datetimeFigureOut">
              <a:rPr lang="ru-RU" smtClean="0"/>
              <a:pPr/>
              <a:t>09.06.2021</a:t>
            </a:fld>
            <a:endParaRPr lang="ru-RU"/>
          </a:p>
        </p:txBody>
      </p:sp>
      <p:sp>
        <p:nvSpPr>
          <p:cNvPr id="4" name="Образ слайда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748164"/>
            <a:ext cx="5388610" cy="388486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9371286"/>
            <a:ext cx="2918831" cy="49502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4" y="9371286"/>
            <a:ext cx="2918831" cy="495028"/>
          </a:xfrm>
          <a:prstGeom prst="rect">
            <a:avLst/>
          </a:prstGeom>
        </p:spPr>
        <p:txBody>
          <a:bodyPr vert="horz" lIns="91440" tIns="45720" rIns="91440" bIns="45720" rtlCol="0" anchor="b"/>
          <a:lstStyle>
            <a:lvl1pPr algn="r">
              <a:defRPr sz="1200"/>
            </a:lvl1pPr>
          </a:lstStyle>
          <a:p>
            <a:fld id="{4D61DC35-B01E-43D3-B821-2A7618294ABB}" type="slidenum">
              <a:rPr lang="ru-RU" smtClean="0"/>
              <a:pPr/>
              <a:t>‹#›</a:t>
            </a:fld>
            <a:endParaRPr lang="ru-RU"/>
          </a:p>
        </p:txBody>
      </p:sp>
    </p:spTree>
    <p:extLst>
      <p:ext uri="{BB962C8B-B14F-4D97-AF65-F5344CB8AC3E}">
        <p14:creationId xmlns:p14="http://schemas.microsoft.com/office/powerpoint/2010/main" xmlns="" val="4219659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1</a:t>
            </a:fld>
            <a:endParaRPr lang="ru-RU" dirty="0"/>
          </a:p>
        </p:txBody>
      </p:sp>
    </p:spTree>
    <p:extLst>
      <p:ext uri="{BB962C8B-B14F-4D97-AF65-F5344CB8AC3E}">
        <p14:creationId xmlns:p14="http://schemas.microsoft.com/office/powerpoint/2010/main" xmlns="" val="3567386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12</a:t>
            </a:fld>
            <a:endParaRPr lang="ru-RU"/>
          </a:p>
        </p:txBody>
      </p:sp>
    </p:spTree>
    <p:extLst>
      <p:ext uri="{BB962C8B-B14F-4D97-AF65-F5344CB8AC3E}">
        <p14:creationId xmlns:p14="http://schemas.microsoft.com/office/powerpoint/2010/main" xmlns="" val="845735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13</a:t>
            </a:fld>
            <a:endParaRPr lang="ru-RU"/>
          </a:p>
        </p:txBody>
      </p:sp>
    </p:spTree>
    <p:extLst>
      <p:ext uri="{BB962C8B-B14F-4D97-AF65-F5344CB8AC3E}">
        <p14:creationId xmlns:p14="http://schemas.microsoft.com/office/powerpoint/2010/main" xmlns="" val="67420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14</a:t>
            </a:fld>
            <a:endParaRPr lang="ru-RU"/>
          </a:p>
        </p:txBody>
      </p:sp>
    </p:spTree>
    <p:extLst>
      <p:ext uri="{BB962C8B-B14F-4D97-AF65-F5344CB8AC3E}">
        <p14:creationId xmlns:p14="http://schemas.microsoft.com/office/powerpoint/2010/main" xmlns="" val="2123857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15</a:t>
            </a:fld>
            <a:endParaRPr lang="ru-RU"/>
          </a:p>
        </p:txBody>
      </p:sp>
    </p:spTree>
    <p:extLst>
      <p:ext uri="{BB962C8B-B14F-4D97-AF65-F5344CB8AC3E}">
        <p14:creationId xmlns:p14="http://schemas.microsoft.com/office/powerpoint/2010/main" xmlns="" val="2335261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16</a:t>
            </a:fld>
            <a:endParaRPr lang="ru-RU"/>
          </a:p>
        </p:txBody>
      </p:sp>
    </p:spTree>
    <p:extLst>
      <p:ext uri="{BB962C8B-B14F-4D97-AF65-F5344CB8AC3E}">
        <p14:creationId xmlns:p14="http://schemas.microsoft.com/office/powerpoint/2010/main" xmlns="" val="922866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17</a:t>
            </a:fld>
            <a:endParaRPr lang="ru-RU"/>
          </a:p>
        </p:txBody>
      </p:sp>
    </p:spTree>
    <p:extLst>
      <p:ext uri="{BB962C8B-B14F-4D97-AF65-F5344CB8AC3E}">
        <p14:creationId xmlns:p14="http://schemas.microsoft.com/office/powerpoint/2010/main" xmlns="" val="3646234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18</a:t>
            </a:fld>
            <a:endParaRPr lang="ru-RU"/>
          </a:p>
        </p:txBody>
      </p:sp>
    </p:spTree>
    <p:extLst>
      <p:ext uri="{BB962C8B-B14F-4D97-AF65-F5344CB8AC3E}">
        <p14:creationId xmlns:p14="http://schemas.microsoft.com/office/powerpoint/2010/main" xmlns="" val="322653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19</a:t>
            </a:fld>
            <a:endParaRPr lang="ru-RU"/>
          </a:p>
        </p:txBody>
      </p:sp>
    </p:spTree>
    <p:extLst>
      <p:ext uri="{BB962C8B-B14F-4D97-AF65-F5344CB8AC3E}">
        <p14:creationId xmlns:p14="http://schemas.microsoft.com/office/powerpoint/2010/main" xmlns="" val="567953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20</a:t>
            </a:fld>
            <a:endParaRPr lang="ru-RU"/>
          </a:p>
        </p:txBody>
      </p:sp>
    </p:spTree>
    <p:extLst>
      <p:ext uri="{BB962C8B-B14F-4D97-AF65-F5344CB8AC3E}">
        <p14:creationId xmlns:p14="http://schemas.microsoft.com/office/powerpoint/2010/main" xmlns="" val="3424670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21</a:t>
            </a:fld>
            <a:endParaRPr lang="ru-RU"/>
          </a:p>
        </p:txBody>
      </p:sp>
    </p:spTree>
    <p:extLst>
      <p:ext uri="{BB962C8B-B14F-4D97-AF65-F5344CB8AC3E}">
        <p14:creationId xmlns:p14="http://schemas.microsoft.com/office/powerpoint/2010/main" xmlns="" val="2365834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solidFill>
                  <a:prstClr val="black"/>
                </a:solidFill>
              </a:rPr>
              <a:pPr/>
              <a:t>2</a:t>
            </a:fld>
            <a:endParaRPr lang="ru-RU" dirty="0">
              <a:solidFill>
                <a:prstClr val="black"/>
              </a:solidFill>
            </a:endParaRPr>
          </a:p>
        </p:txBody>
      </p:sp>
    </p:spTree>
    <p:extLst>
      <p:ext uri="{BB962C8B-B14F-4D97-AF65-F5344CB8AC3E}">
        <p14:creationId xmlns:p14="http://schemas.microsoft.com/office/powerpoint/2010/main" xmlns="" val="2197552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22</a:t>
            </a:fld>
            <a:endParaRPr lang="ru-RU"/>
          </a:p>
        </p:txBody>
      </p:sp>
    </p:spTree>
    <p:extLst>
      <p:ext uri="{BB962C8B-B14F-4D97-AF65-F5344CB8AC3E}">
        <p14:creationId xmlns:p14="http://schemas.microsoft.com/office/powerpoint/2010/main" xmlns="" val="3129642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23</a:t>
            </a:fld>
            <a:endParaRPr lang="ru-RU"/>
          </a:p>
        </p:txBody>
      </p:sp>
    </p:spTree>
    <p:extLst>
      <p:ext uri="{BB962C8B-B14F-4D97-AF65-F5344CB8AC3E}">
        <p14:creationId xmlns:p14="http://schemas.microsoft.com/office/powerpoint/2010/main" xmlns="" val="6045176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24</a:t>
            </a:fld>
            <a:endParaRPr lang="ru-RU"/>
          </a:p>
        </p:txBody>
      </p:sp>
    </p:spTree>
    <p:extLst>
      <p:ext uri="{BB962C8B-B14F-4D97-AF65-F5344CB8AC3E}">
        <p14:creationId xmlns:p14="http://schemas.microsoft.com/office/powerpoint/2010/main" xmlns="" val="41225784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25</a:t>
            </a:fld>
            <a:endParaRPr lang="ru-RU"/>
          </a:p>
        </p:txBody>
      </p:sp>
    </p:spTree>
    <p:extLst>
      <p:ext uri="{BB962C8B-B14F-4D97-AF65-F5344CB8AC3E}">
        <p14:creationId xmlns:p14="http://schemas.microsoft.com/office/powerpoint/2010/main" xmlns="" val="1447977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26</a:t>
            </a:fld>
            <a:endParaRPr lang="ru-RU"/>
          </a:p>
        </p:txBody>
      </p:sp>
    </p:spTree>
    <p:extLst>
      <p:ext uri="{BB962C8B-B14F-4D97-AF65-F5344CB8AC3E}">
        <p14:creationId xmlns:p14="http://schemas.microsoft.com/office/powerpoint/2010/main" xmlns="" val="16267549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27</a:t>
            </a:fld>
            <a:endParaRPr lang="ru-RU" dirty="0"/>
          </a:p>
        </p:txBody>
      </p:sp>
    </p:spTree>
    <p:extLst>
      <p:ext uri="{BB962C8B-B14F-4D97-AF65-F5344CB8AC3E}">
        <p14:creationId xmlns:p14="http://schemas.microsoft.com/office/powerpoint/2010/main" xmlns="" val="49711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solidFill>
                  <a:prstClr val="black"/>
                </a:solidFill>
              </a:rPr>
              <a:pPr/>
              <a:t>3</a:t>
            </a:fld>
            <a:endParaRPr lang="ru-RU" dirty="0">
              <a:solidFill>
                <a:prstClr val="black"/>
              </a:solidFill>
            </a:endParaRPr>
          </a:p>
        </p:txBody>
      </p:sp>
    </p:spTree>
    <p:extLst>
      <p:ext uri="{BB962C8B-B14F-4D97-AF65-F5344CB8AC3E}">
        <p14:creationId xmlns:p14="http://schemas.microsoft.com/office/powerpoint/2010/main" xmlns="" val="2749433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solidFill>
                  <a:prstClr val="black"/>
                </a:solidFill>
              </a:rPr>
              <a:pPr/>
              <a:t>4</a:t>
            </a:fld>
            <a:endParaRPr lang="ru-RU" dirty="0">
              <a:solidFill>
                <a:prstClr val="black"/>
              </a:solidFill>
            </a:endParaRPr>
          </a:p>
        </p:txBody>
      </p:sp>
    </p:spTree>
    <p:extLst>
      <p:ext uri="{BB962C8B-B14F-4D97-AF65-F5344CB8AC3E}">
        <p14:creationId xmlns:p14="http://schemas.microsoft.com/office/powerpoint/2010/main" xmlns="" val="3196800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solidFill>
                  <a:prstClr val="black"/>
                </a:solidFill>
              </a:rPr>
              <a:pPr/>
              <a:t>5</a:t>
            </a:fld>
            <a:endParaRPr lang="ru-RU" dirty="0">
              <a:solidFill>
                <a:prstClr val="black"/>
              </a:solidFill>
            </a:endParaRPr>
          </a:p>
        </p:txBody>
      </p:sp>
    </p:spTree>
    <p:extLst>
      <p:ext uri="{BB962C8B-B14F-4D97-AF65-F5344CB8AC3E}">
        <p14:creationId xmlns:p14="http://schemas.microsoft.com/office/powerpoint/2010/main" xmlns="" val="4160593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laceHolder 1"/>
          <p:cNvSpPr>
            <a:spLocks noGrp="1"/>
          </p:cNvSpPr>
          <p:nvPr>
            <p:ph type="body"/>
          </p:nvPr>
        </p:nvSpPr>
        <p:spPr>
          <a:xfrm>
            <a:off x="673577" y="4686499"/>
            <a:ext cx="5387903" cy="4439063"/>
          </a:xfrm>
          <a:prstGeom prst="rect">
            <a:avLst/>
          </a:prstGeom>
        </p:spPr>
        <p:txBody>
          <a:bodyPr lIns="0" tIns="0" rIns="0" bIns="0"/>
          <a:lstStyle/>
          <a:p>
            <a:pPr marL="216000" indent="-216000">
              <a:lnSpc>
                <a:spcPct val="100000"/>
              </a:lnSpc>
            </a:pPr>
            <a:endParaRPr lang="ru-RU" sz="1000" b="0" strike="noStrike" spc="-1" dirty="0">
              <a:solidFill>
                <a:srgbClr val="000000"/>
              </a:solidFill>
              <a:uFill>
                <a:solidFill>
                  <a:srgbClr val="FFFFFF"/>
                </a:solidFill>
              </a:uFill>
              <a:latin typeface="Arial"/>
            </a:endParaRPr>
          </a:p>
        </p:txBody>
      </p:sp>
      <p:sp>
        <p:nvSpPr>
          <p:cNvPr id="226" name="CustomShape 2"/>
          <p:cNvSpPr/>
          <p:nvPr/>
        </p:nvSpPr>
        <p:spPr>
          <a:xfrm>
            <a:off x="3815519" y="9371444"/>
            <a:ext cx="2918123" cy="492538"/>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xmlns="" val="2364918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solidFill>
                  <a:prstClr val="black"/>
                </a:solidFill>
              </a:rPr>
              <a:pPr/>
              <a:t>7</a:t>
            </a:fld>
            <a:endParaRPr lang="ru-RU" dirty="0">
              <a:solidFill>
                <a:prstClr val="black"/>
              </a:solidFill>
            </a:endParaRPr>
          </a:p>
        </p:txBody>
      </p:sp>
    </p:spTree>
    <p:extLst>
      <p:ext uri="{BB962C8B-B14F-4D97-AF65-F5344CB8AC3E}">
        <p14:creationId xmlns:p14="http://schemas.microsoft.com/office/powerpoint/2010/main" xmlns="" val="1613934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61DC35-B01E-43D3-B821-2A7618294ABB}" type="slidenum">
              <a:rPr lang="ru-RU" smtClean="0"/>
              <a:pPr/>
              <a:t>8</a:t>
            </a:fld>
            <a:endParaRPr lang="ru-RU"/>
          </a:p>
        </p:txBody>
      </p:sp>
    </p:spTree>
    <p:extLst>
      <p:ext uri="{BB962C8B-B14F-4D97-AF65-F5344CB8AC3E}">
        <p14:creationId xmlns:p14="http://schemas.microsoft.com/office/powerpoint/2010/main" xmlns="" val="674655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000" dirty="0"/>
          </a:p>
        </p:txBody>
      </p:sp>
      <p:sp>
        <p:nvSpPr>
          <p:cNvPr id="4" name="Номер слайда 3"/>
          <p:cNvSpPr>
            <a:spLocks noGrp="1"/>
          </p:cNvSpPr>
          <p:nvPr>
            <p:ph type="sldNum" sz="quarter" idx="10"/>
          </p:nvPr>
        </p:nvSpPr>
        <p:spPr/>
        <p:txBody>
          <a:bodyPr/>
          <a:lstStyle/>
          <a:p>
            <a:fld id="{4D61DC35-B01E-43D3-B821-2A7618294ABB}" type="slidenum">
              <a:rPr lang="ru-RU" smtClean="0">
                <a:solidFill>
                  <a:prstClr val="black"/>
                </a:solidFill>
              </a:rPr>
              <a:pPr/>
              <a:t>10</a:t>
            </a:fld>
            <a:endParaRPr lang="ru-RU" dirty="0">
              <a:solidFill>
                <a:prstClr val="black"/>
              </a:solidFill>
            </a:endParaRPr>
          </a:p>
        </p:txBody>
      </p:sp>
    </p:spTree>
    <p:extLst>
      <p:ext uri="{BB962C8B-B14F-4D97-AF65-F5344CB8AC3E}">
        <p14:creationId xmlns:p14="http://schemas.microsoft.com/office/powerpoint/2010/main" xmlns="" val="3277088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3E32BD2A-655A-4FFB-B3B8-D674FB76581E}" type="datetime1">
              <a:rPr lang="ru-RU" smtClean="0"/>
              <a:pPr/>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36007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07C46DA-D9BA-4DC9-A2F6-A7CB9DCFD951}" type="datetime1">
              <a:rPr lang="ru-RU" smtClean="0"/>
              <a:pPr/>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4280724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B922B9E-2076-4B9E-910B-43ACC05D86A1}" type="datetime1">
              <a:rPr lang="ru-RU" smtClean="0"/>
              <a:pPr/>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301273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C091DB-55BB-47A6-9B61-141C3D22AE6C}" type="datetime1">
              <a:rPr lang="ru-RU" smtClean="0"/>
              <a:pPr/>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399995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05A23CF-3847-40A8-8D29-1EF39E893302}" type="datetime1">
              <a:rPr lang="ru-RU" smtClean="0"/>
              <a:pPr/>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72613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70ED935-FCFC-4F93-AF6E-615F0AB3063D}" type="datetime1">
              <a:rPr lang="ru-RU" smtClean="0"/>
              <a:pPr/>
              <a:t>09.06.2021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2509806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1999702-9CAF-4D2C-BBA0-F58484D4A1A6}" type="datetime1">
              <a:rPr lang="ru-RU" smtClean="0"/>
              <a:pPr/>
              <a:t>09.06.2021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5799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FC1DBEE-4CFD-4A9D-A0A4-FE9AD7201BC0}" type="datetime1">
              <a:rPr lang="ru-RU" smtClean="0"/>
              <a:pPr/>
              <a:t>09.06.2021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2806861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4F2D0A9-CE65-4B48-B004-3CCC74ED8B82}" type="datetime1">
              <a:rPr lang="ru-RU" smtClean="0"/>
              <a:pPr/>
              <a:t>09.06.2021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3540367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BED2072-9F69-40E1-A2F3-D45F2B646E07}" type="datetime1">
              <a:rPr lang="ru-RU" smtClean="0"/>
              <a:pPr/>
              <a:t>09.06.2021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160211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6D573C01-E434-49C6-9471-26C8E4EEE84D}" type="datetime1">
              <a:rPr lang="ru-RU" smtClean="0"/>
              <a:pPr/>
              <a:t>09.06.2021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3094535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3000">
              <a:schemeClr val="bg1">
                <a:lumMod val="85000"/>
              </a:schemeClr>
            </a:gs>
            <a:gs pos="42000">
              <a:schemeClr val="accent5">
                <a:lumMod val="0"/>
                <a:lumOff val="100000"/>
              </a:schemeClr>
            </a:gs>
            <a:gs pos="100000">
              <a:schemeClr val="accent5">
                <a:lumMod val="10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A18E4-C805-47EF-A3DC-D81AA528D9D5}" type="datetime1">
              <a:rPr lang="ru-RU" smtClean="0"/>
              <a:pPr/>
              <a:t>09.06.2021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55D1B-D99D-404D-AECC-86AE0C44F1EF}" type="slidenum">
              <a:rPr lang="ru-RU" smtClean="0"/>
              <a:pPr/>
              <a:t>‹#›</a:t>
            </a:fld>
            <a:endParaRPr lang="ru-RU"/>
          </a:p>
        </p:txBody>
      </p:sp>
    </p:spTree>
    <p:extLst>
      <p:ext uri="{BB962C8B-B14F-4D97-AF65-F5344CB8AC3E}">
        <p14:creationId xmlns:p14="http://schemas.microsoft.com/office/powerpoint/2010/main" xmlns="" val="2027932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hyperlink" Target="https://drive.google.com/file/d/1X_thkaNO5F475A-NlSQRookqgiuGqndR/view" TargetMode="External"/><Relationship Id="rId3" Type="http://schemas.openxmlformats.org/officeDocument/2006/relationships/hyperlink" Target="https://tamalaroo.penz.eduru.ru/media/2020/12/08/1245628206/Stranicy_iz_1.1._Koncepciya_MO_PO_287_prikaz.pdf" TargetMode="External"/><Relationship Id="rId7" Type="http://schemas.openxmlformats.org/officeDocument/2006/relationships/hyperlink" Target="https://drive.google.com/file/d/1OI4Ge90DUwmo4no-b9a8-5BX7zkFW9Zh/view"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hyperlink" Target="https://drive.google.com/file/d/1jGkN9sb9LBn3NYlcKPUV8apGLTR8yUqs/view" TargetMode="External"/><Relationship Id="rId5" Type="http://schemas.openxmlformats.org/officeDocument/2006/relationships/hyperlink" Target="https://drive.google.com/file/d/1dkHkovZGpfRpKZVO5htCAgiYeA3Krkpd/view" TargetMode="External"/><Relationship Id="rId10" Type="http://schemas.openxmlformats.org/officeDocument/2006/relationships/image" Target="../media/image3.jpeg"/><Relationship Id="rId4" Type="http://schemas.openxmlformats.org/officeDocument/2006/relationships/hyperlink" Target="https://tamalaroo.penz.eduru.ru/media/2020/12/30/1243749717/1.2._Tamalinskij_rajon_koncepciya_ocenki_kachestva_2020.pdf" TargetMode="External"/><Relationship Id="rId9" Type="http://schemas.openxmlformats.org/officeDocument/2006/relationships/hyperlink" Target="https://tamalaroo.penz.eduru.ru/media/2021/02/04/1246973354/2.5._Pokazateli_xarakterizuyushhie_ob_ektivnost_rezul_tatov.Tamalinskij.pdf" TargetMode="External"/></Relationships>
</file>

<file path=ppt/slides/_rels/slide2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tamalaroo.penz.eduru.ru/media/2021/04/27/1247915216/Monitoring_ob_ektivnosti_procedur_ocenki__obrazovaniya.Tamalinskij_rajon.pdf" TargetMode="External"/><Relationship Id="rId7" Type="http://schemas.openxmlformats.org/officeDocument/2006/relationships/hyperlink" Target="https://tamalaroo.penz.eduru.ru/media/2020/12/08/1245627593/4.1.1.Analiz_rezul_tatov_GIA-11_v_2019_godu.pdf"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s://tamalaroo.penz.eduru.ru/media/2020/12/08/1245627628/4.4.1_Analiz_DR-10_v_2020_godu_v_Tamalinskom_rajone.pdf" TargetMode="External"/><Relationship Id="rId5" Type="http://schemas.openxmlformats.org/officeDocument/2006/relationships/hyperlink" Target="https://tamalaroo.penz.eduru.ru/media/2020/12/08/1245627636/4.2.1._Analiz_rezul_tatov_GIA-9_v_2019_godu.pdf" TargetMode="External"/><Relationship Id="rId4" Type="http://schemas.openxmlformats.org/officeDocument/2006/relationships/hyperlink" Target="https://tamalaroo.penz.eduru.ru/media/2020/12/08/1245627618/4.3.1.1.Analiz_VPR_5-7_11_klass_2019.pdf" TargetMode="External"/></Relationships>
</file>

<file path=ppt/slides/_rels/slide2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drive.google.com/file/d/139zQLRhVChU9nEgARIvM5TumaezShVPF/view" TargetMode="External"/><Relationship Id="rId7" Type="http://schemas.openxmlformats.org/officeDocument/2006/relationships/hyperlink" Target="https://drive.google.com/file/d/18pa4aKYXdcrPRhgCGkCaks4lqSP1x0IY/view"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https://drive.google.com/file/d/1NErpZxqf3UjfV3ovm0kZyUXuGpF7L5hy/view" TargetMode="External"/><Relationship Id="rId5" Type="http://schemas.openxmlformats.org/officeDocument/2006/relationships/hyperlink" Target="https://tamalaroo.penz.eduru.ru/media/2021/01/20/1244320383/4.2.4.obshhie_trebovaniya_k_shkol_nomu_e_tapu_vsOSh.pdf" TargetMode="External"/><Relationship Id="rId4" Type="http://schemas.openxmlformats.org/officeDocument/2006/relationships/hyperlink" Target="https://drive.google.com/file/d/13FMqoEez913HiE3hrZtW7mVpyXP1Dzai/view" TargetMode="External"/></Relationships>
</file>

<file path=ppt/slides/_rels/slide2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drive.google.com/file/d/1K85I2KZfMV9cNHioNhOemM-OpDhnt8NM/view" TargetMode="External"/><Relationship Id="rId7" Type="http://schemas.openxmlformats.org/officeDocument/2006/relationships/hyperlink" Target="https://drive.google.com/file/d/1CUVjg2yUIAbByE6p-2qEblbKez4LvC3r/view"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hyperlink" Target="https://drive.google.com/file/d/1flblRDIJkE70Jon-O0j6nMe9NoYxMKEW/view" TargetMode="External"/><Relationship Id="rId5" Type="http://schemas.openxmlformats.org/officeDocument/2006/relationships/hyperlink" Target="https://drive.google.com/file/d/1mLkQ7JuPRVWZs_VUcmJGltWX1u1slZai/view" TargetMode="External"/><Relationship Id="rId4" Type="http://schemas.openxmlformats.org/officeDocument/2006/relationships/hyperlink" Target="https://drive.google.com/file/d/1tN5i1iOArsfLUgZhpnu3L3gcVi370oe-/view" TargetMode="External"/></Relationships>
</file>

<file path=ppt/slides/_rels/slide2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drive.google.com/file/d/1mrSRnNjIGMaVbdZgAtHva3frevMyRtTA/view" TargetMode="External"/><Relationship Id="rId7" Type="http://schemas.openxmlformats.org/officeDocument/2006/relationships/hyperlink" Target="https://tamalaroo.penz.eduru.ru/media/2021/04/29/1248788504/6.2.Analiz_e_ffeektivnosti_prinyaty_x_mer_kachestvo_obrazovaniya_18-20.pdf"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hyperlink" Target="https://drive.google.com/file/d/1u3wlkWq-3qEPr_xp7_FIZPEg5pX2315Y/view" TargetMode="External"/><Relationship Id="rId5" Type="http://schemas.openxmlformats.org/officeDocument/2006/relationships/hyperlink" Target="https://drive.google.com/file/d/1y-HzmuHHV4eJX7n8tvvCFISbpBEKfg-0/view" TargetMode="External"/><Relationship Id="rId4" Type="http://schemas.openxmlformats.org/officeDocument/2006/relationships/hyperlink" Target="https://drive.google.com/file/d/1jESCy5tM7Wq1oNrwJheMv4NTwXrGpKHf/view"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bg1">
                <a:lumMod val="85000"/>
              </a:schemeClr>
            </a:gs>
            <a:gs pos="42000">
              <a:schemeClr val="accent5">
                <a:lumMod val="0"/>
                <a:lumOff val="100000"/>
              </a:schemeClr>
            </a:gs>
            <a:gs pos="100000">
              <a:schemeClr val="accent5"/>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518556"/>
            <a:ext cx="12192000" cy="2139044"/>
          </a:xfrm>
        </p:spPr>
        <p:txBody>
          <a:bodyPr>
            <a:normAutofit/>
          </a:bodyPr>
          <a:lstStyle/>
          <a:p>
            <a:pPr algn="ctr"/>
            <a:r>
              <a:rPr lang="ru-RU" sz="3600" b="1" dirty="0">
                <a:solidFill>
                  <a:schemeClr val="accent1">
                    <a:lumMod val="50000"/>
                  </a:schemeClr>
                </a:solidFill>
                <a:latin typeface="+mn-lt"/>
                <a:ea typeface="+mn-ea"/>
                <a:cs typeface="Times New Roman" pitchFamily="18" charset="0"/>
              </a:rPr>
              <a:t>Организация и проведение оценки механизмов управления качеством образования</a:t>
            </a:r>
          </a:p>
        </p:txBody>
      </p:sp>
      <p:sp>
        <p:nvSpPr>
          <p:cNvPr id="6" name="Подзаголовок 5"/>
          <p:cNvSpPr>
            <a:spLocks noGrp="1"/>
          </p:cNvSpPr>
          <p:nvPr>
            <p:ph idx="1"/>
          </p:nvPr>
        </p:nvSpPr>
        <p:spPr>
          <a:xfrm>
            <a:off x="274320" y="3657600"/>
            <a:ext cx="11643360" cy="3063875"/>
          </a:xfrm>
        </p:spPr>
        <p:txBody>
          <a:bodyPr>
            <a:normAutofit lnSpcReduction="10000"/>
          </a:bodyPr>
          <a:lstStyle/>
          <a:p>
            <a:pPr marL="457200" lvl="1" indent="0">
              <a:buNone/>
            </a:pPr>
            <a:endParaRPr lang="ru-RU" dirty="0">
              <a:solidFill>
                <a:srgbClr val="000F2E"/>
              </a:solidFill>
            </a:endParaRPr>
          </a:p>
          <a:p>
            <a:pPr marL="0" indent="0" algn="r">
              <a:buNone/>
            </a:pPr>
            <a:r>
              <a:rPr lang="ru-RU" sz="2400" b="1" i="1" dirty="0">
                <a:solidFill>
                  <a:schemeClr val="tx1">
                    <a:lumMod val="75000"/>
                    <a:lumOff val="25000"/>
                  </a:schemeClr>
                </a:solidFill>
                <a:latin typeface="+mj-lt"/>
                <a:ea typeface="+mj-ea"/>
                <a:cs typeface="+mj-cs"/>
              </a:rPr>
              <a:t>Безрукова Эльвира Павловна, </a:t>
            </a:r>
          </a:p>
          <a:p>
            <a:pPr marL="0" indent="0" algn="r">
              <a:buNone/>
            </a:pPr>
            <a:r>
              <a:rPr lang="ru-RU" sz="2400" b="1" i="1" dirty="0">
                <a:solidFill>
                  <a:schemeClr val="tx1">
                    <a:lumMod val="75000"/>
                    <a:lumOff val="25000"/>
                  </a:schemeClr>
                </a:solidFill>
                <a:latin typeface="+mj-lt"/>
                <a:ea typeface="+mj-ea"/>
                <a:cs typeface="+mj-cs"/>
              </a:rPr>
              <a:t>руководитель центра качества</a:t>
            </a:r>
            <a:r>
              <a:rPr lang="en-US" sz="2400" b="1" i="1" dirty="0">
                <a:solidFill>
                  <a:schemeClr val="tx1">
                    <a:lumMod val="75000"/>
                    <a:lumOff val="25000"/>
                  </a:schemeClr>
                </a:solidFill>
                <a:latin typeface="+mj-lt"/>
                <a:ea typeface="+mj-ea"/>
                <a:cs typeface="+mj-cs"/>
              </a:rPr>
              <a:t> </a:t>
            </a:r>
            <a:r>
              <a:rPr lang="ru-RU" sz="2400" b="1" i="1" dirty="0">
                <a:solidFill>
                  <a:schemeClr val="tx1">
                    <a:lumMod val="75000"/>
                    <a:lumOff val="25000"/>
                  </a:schemeClr>
                </a:solidFill>
                <a:latin typeface="+mj-lt"/>
                <a:ea typeface="+mj-ea"/>
                <a:cs typeface="+mj-cs"/>
              </a:rPr>
              <a:t>образования </a:t>
            </a:r>
          </a:p>
          <a:p>
            <a:pPr marL="0" indent="0" algn="r">
              <a:buNone/>
            </a:pPr>
            <a:r>
              <a:rPr lang="ru-RU" sz="2400" b="1" i="1" dirty="0">
                <a:solidFill>
                  <a:schemeClr val="tx1">
                    <a:lumMod val="75000"/>
                    <a:lumOff val="25000"/>
                  </a:schemeClr>
                </a:solidFill>
                <a:latin typeface="+mj-lt"/>
                <a:ea typeface="+mj-ea"/>
                <a:cs typeface="+mj-cs"/>
              </a:rPr>
              <a:t>ГБОУ ДПО НИРО</a:t>
            </a:r>
          </a:p>
          <a:p>
            <a:pPr marL="0" indent="0" algn="ctr">
              <a:buNone/>
            </a:pPr>
            <a:endParaRPr lang="ru-RU" sz="2400" dirty="0">
              <a:solidFill>
                <a:schemeClr val="tx1">
                  <a:lumMod val="75000"/>
                  <a:lumOff val="25000"/>
                </a:schemeClr>
              </a:solidFill>
              <a:latin typeface="+mj-lt"/>
              <a:ea typeface="+mj-ea"/>
              <a:cs typeface="+mj-cs"/>
            </a:endParaRPr>
          </a:p>
          <a:p>
            <a:pPr marL="0" indent="0" algn="ctr">
              <a:buNone/>
            </a:pPr>
            <a:endParaRPr lang="ru-RU" sz="2400" dirty="0">
              <a:solidFill>
                <a:schemeClr val="tx1">
                  <a:lumMod val="75000"/>
                  <a:lumOff val="25000"/>
                </a:schemeClr>
              </a:solidFill>
              <a:latin typeface="+mj-lt"/>
              <a:ea typeface="+mj-ea"/>
              <a:cs typeface="+mj-cs"/>
            </a:endParaRPr>
          </a:p>
          <a:p>
            <a:pPr marL="0" indent="0" algn="ctr">
              <a:buNone/>
            </a:pPr>
            <a:r>
              <a:rPr lang="ru-RU" sz="1800" b="1" dirty="0">
                <a:solidFill>
                  <a:schemeClr val="tx1">
                    <a:lumMod val="75000"/>
                    <a:lumOff val="25000"/>
                  </a:schemeClr>
                </a:solidFill>
                <a:latin typeface="+mj-lt"/>
                <a:ea typeface="+mj-ea"/>
                <a:cs typeface="+mj-cs"/>
              </a:rPr>
              <a:t>7 июня 2021 г.</a:t>
            </a:r>
          </a:p>
        </p:txBody>
      </p:sp>
      <p:pic>
        <p:nvPicPr>
          <p:cNvPr id="4"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46958" y="163285"/>
            <a:ext cx="1371600" cy="1208316"/>
          </a:xfrm>
          <a:prstGeom prst="rect">
            <a:avLst/>
          </a:prstGeom>
          <a:noFill/>
        </p:spPr>
      </p:pic>
    </p:spTree>
    <p:extLst>
      <p:ext uri="{BB962C8B-B14F-4D97-AF65-F5344CB8AC3E}">
        <p14:creationId xmlns:p14="http://schemas.microsoft.com/office/powerpoint/2010/main" xmlns="" val="2739239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2"/>
          <p:cNvSpPr/>
          <p:nvPr/>
        </p:nvSpPr>
        <p:spPr>
          <a:xfrm>
            <a:off x="914400" y="488618"/>
            <a:ext cx="10646229" cy="916113"/>
          </a:xfrm>
          <a:prstGeom prst="rect">
            <a:avLst/>
          </a:prstGeom>
          <a:noFill/>
          <a:ln>
            <a:noFill/>
          </a:ln>
          <a:effectLst/>
        </p:spPr>
        <p:txBody>
          <a:bodyPr lIns="90000" tIns="45000" rIns="90000" bIns="45000"/>
          <a:lstStyle/>
          <a:p>
            <a:pPr algn="ctr">
              <a:lnSpc>
                <a:spcPts val="2800"/>
              </a:lnSpc>
              <a:spcAft>
                <a:spcPts val="1200"/>
              </a:spcAft>
            </a:pPr>
            <a:r>
              <a:rPr lang="ru-RU" sz="3200" b="1" dirty="0">
                <a:solidFill>
                  <a:schemeClr val="accent1">
                    <a:lumMod val="50000"/>
                  </a:schemeClr>
                </a:solidFill>
                <a:cs typeface="Times New Roman" pitchFamily="18" charset="0"/>
              </a:rPr>
              <a:t>Оценка механизмов управления </a:t>
            </a:r>
          </a:p>
          <a:p>
            <a:pPr algn="ctr">
              <a:lnSpc>
                <a:spcPts val="2800"/>
              </a:lnSpc>
              <a:spcAft>
                <a:spcPts val="1200"/>
              </a:spcAft>
            </a:pPr>
            <a:r>
              <a:rPr lang="ru-RU" sz="3200" b="1" dirty="0">
                <a:solidFill>
                  <a:schemeClr val="accent1">
                    <a:lumMod val="50000"/>
                  </a:schemeClr>
                </a:solidFill>
                <a:cs typeface="Times New Roman" pitchFamily="18" charset="0"/>
              </a:rPr>
              <a:t>качеством образования  </a:t>
            </a:r>
            <a:r>
              <a:rPr lang="ru-RU" sz="3200" b="1" kern="0" dirty="0">
                <a:solidFill>
                  <a:schemeClr val="accent1">
                    <a:lumMod val="50000"/>
                  </a:schemeClr>
                </a:solidFill>
                <a:cs typeface="Times New Roman" pitchFamily="18" charset="0"/>
              </a:rPr>
              <a:t> </a:t>
            </a:r>
          </a:p>
        </p:txBody>
      </p:sp>
      <p:sp>
        <p:nvSpPr>
          <p:cNvPr id="7" name="Заголовок 1"/>
          <p:cNvSpPr>
            <a:spLocks noGrp="1"/>
          </p:cNvSpPr>
          <p:nvPr>
            <p:ph type="title"/>
          </p:nvPr>
        </p:nvSpPr>
        <p:spPr>
          <a:xfrm>
            <a:off x="326571" y="2122714"/>
            <a:ext cx="11478986" cy="4425042"/>
          </a:xfrm>
        </p:spPr>
        <p:txBody>
          <a:bodyPr>
            <a:noAutofit/>
          </a:bodyPr>
          <a:lstStyle/>
          <a:p>
            <a:pPr algn="ctr">
              <a:lnSpc>
                <a:spcPct val="100000"/>
              </a:lnSpc>
              <a:spcBef>
                <a:spcPts val="0"/>
              </a:spcBef>
            </a:pPr>
            <a:r>
              <a:rPr lang="ru-RU" sz="2400" b="1" i="1" dirty="0">
                <a:solidFill>
                  <a:schemeClr val="accent1">
                    <a:lumMod val="50000"/>
                  </a:schemeClr>
                </a:solidFill>
                <a:latin typeface="+mn-lt"/>
                <a:cs typeface="Times New Roman" pitchFamily="18" charset="0"/>
              </a:rPr>
              <a:t>Механизмы управления качеством образовательных результатов (480 баллов)</a:t>
            </a:r>
            <a:br>
              <a:rPr lang="ru-RU" sz="2400" b="1" i="1" dirty="0">
                <a:solidFill>
                  <a:schemeClr val="accent1">
                    <a:lumMod val="50000"/>
                  </a:schemeClr>
                </a:solidFill>
                <a:latin typeface="+mn-lt"/>
                <a:cs typeface="Times New Roman" pitchFamily="18" charset="0"/>
              </a:rPr>
            </a:br>
            <a:r>
              <a:rPr lang="ru-RU" sz="2000" dirty="0">
                <a:solidFill>
                  <a:schemeClr val="tx1">
                    <a:lumMod val="75000"/>
                    <a:lumOff val="25000"/>
                  </a:schemeClr>
                </a:solidFill>
                <a:latin typeface="+mn-lt"/>
                <a:cs typeface="Times New Roman" pitchFamily="18" charset="0"/>
              </a:rPr>
              <a:t>Система оценки качества подготовки обучающихся </a:t>
            </a:r>
            <a:r>
              <a:rPr lang="ru-RU" sz="2000" b="1" i="1" dirty="0">
                <a:solidFill>
                  <a:schemeClr val="tx1">
                    <a:lumMod val="75000"/>
                    <a:lumOff val="25000"/>
                  </a:schemeClr>
                </a:solidFill>
                <a:latin typeface="+mn-lt"/>
                <a:cs typeface="Times New Roman" pitchFamily="18" charset="0"/>
              </a:rPr>
              <a:t>(149 баллов) </a:t>
            </a:r>
            <a:br>
              <a:rPr lang="ru-RU" sz="2000" b="1" i="1" dirty="0">
                <a:solidFill>
                  <a:schemeClr val="tx1">
                    <a:lumMod val="75000"/>
                    <a:lumOff val="25000"/>
                  </a:schemeClr>
                </a:solidFill>
                <a:latin typeface="+mn-lt"/>
                <a:cs typeface="Times New Roman" pitchFamily="18" charset="0"/>
              </a:rPr>
            </a:br>
            <a:r>
              <a:rPr lang="ru-RU" sz="2000" dirty="0">
                <a:solidFill>
                  <a:schemeClr val="tx1">
                    <a:lumMod val="75000"/>
                    <a:lumOff val="25000"/>
                  </a:schemeClr>
                </a:solidFill>
                <a:latin typeface="+mn-lt"/>
                <a:cs typeface="Times New Roman" pitchFamily="18" charset="0"/>
              </a:rPr>
              <a:t>Система работы со школами с низкими результатами обучения и/или школами, функционирующими в неблагоприятных социальных условиях </a:t>
            </a:r>
            <a:r>
              <a:rPr lang="en-US" sz="2000" b="1" i="1" dirty="0">
                <a:solidFill>
                  <a:schemeClr val="tx1">
                    <a:lumMod val="75000"/>
                    <a:lumOff val="25000"/>
                  </a:schemeClr>
                </a:solidFill>
                <a:latin typeface="+mn-lt"/>
                <a:cs typeface="Times New Roman" pitchFamily="18" charset="0"/>
              </a:rPr>
              <a:t>(66 </a:t>
            </a:r>
            <a:r>
              <a:rPr lang="ru-RU" sz="2000" b="1" i="1" dirty="0">
                <a:solidFill>
                  <a:schemeClr val="tx1">
                    <a:lumMod val="75000"/>
                    <a:lumOff val="25000"/>
                  </a:schemeClr>
                </a:solidFill>
                <a:latin typeface="+mn-lt"/>
                <a:cs typeface="Times New Roman" pitchFamily="18" charset="0"/>
              </a:rPr>
              <a:t>баллов) </a:t>
            </a:r>
            <a:br>
              <a:rPr lang="ru-RU" sz="2000" b="1" i="1" dirty="0">
                <a:solidFill>
                  <a:schemeClr val="tx1">
                    <a:lumMod val="75000"/>
                    <a:lumOff val="25000"/>
                  </a:schemeClr>
                </a:solidFill>
                <a:latin typeface="+mn-lt"/>
                <a:cs typeface="Times New Roman" pitchFamily="18" charset="0"/>
              </a:rPr>
            </a:br>
            <a:r>
              <a:rPr lang="ru-RU" sz="2000" dirty="0">
                <a:solidFill>
                  <a:schemeClr val="tx1">
                    <a:lumMod val="75000"/>
                    <a:lumOff val="25000"/>
                  </a:schemeClr>
                </a:solidFill>
                <a:latin typeface="+mn-lt"/>
                <a:cs typeface="Times New Roman" pitchFamily="18" charset="0"/>
              </a:rPr>
              <a:t>Система выявления, поддержки и развития способностей и талантов у детей и молодежи </a:t>
            </a:r>
            <a:r>
              <a:rPr lang="ru-RU" sz="2000" b="1" i="1" dirty="0">
                <a:solidFill>
                  <a:schemeClr val="tx1">
                    <a:lumMod val="75000"/>
                    <a:lumOff val="25000"/>
                  </a:schemeClr>
                </a:solidFill>
                <a:latin typeface="+mn-lt"/>
                <a:cs typeface="Times New Roman" pitchFamily="18" charset="0"/>
              </a:rPr>
              <a:t>(147 баллов) </a:t>
            </a:r>
            <a:br>
              <a:rPr lang="ru-RU" sz="2000" b="1" i="1" dirty="0">
                <a:solidFill>
                  <a:schemeClr val="tx1">
                    <a:lumMod val="75000"/>
                    <a:lumOff val="25000"/>
                  </a:schemeClr>
                </a:solidFill>
                <a:latin typeface="+mn-lt"/>
                <a:cs typeface="Times New Roman" pitchFamily="18" charset="0"/>
              </a:rPr>
            </a:br>
            <a:r>
              <a:rPr lang="ru-RU" sz="2000" dirty="0">
                <a:solidFill>
                  <a:schemeClr val="tx1">
                    <a:lumMod val="75000"/>
                    <a:lumOff val="25000"/>
                  </a:schemeClr>
                </a:solidFill>
                <a:latin typeface="+mn-lt"/>
                <a:cs typeface="Times New Roman" pitchFamily="18" charset="0"/>
              </a:rPr>
              <a:t>Система работы по самоопределению и профессиональной ориентации обучающихся </a:t>
            </a:r>
            <a:r>
              <a:rPr lang="ru-RU" sz="2000" b="1" i="1" dirty="0">
                <a:solidFill>
                  <a:schemeClr val="tx1">
                    <a:lumMod val="75000"/>
                    <a:lumOff val="25000"/>
                  </a:schemeClr>
                </a:solidFill>
                <a:latin typeface="+mn-lt"/>
                <a:cs typeface="Times New Roman" pitchFamily="18" charset="0"/>
              </a:rPr>
              <a:t>(118 баллов) </a:t>
            </a:r>
            <a:br>
              <a:rPr lang="ru-RU" sz="2000" b="1" i="1" dirty="0">
                <a:solidFill>
                  <a:schemeClr val="tx1">
                    <a:lumMod val="75000"/>
                    <a:lumOff val="25000"/>
                  </a:schemeClr>
                </a:solidFill>
                <a:latin typeface="+mn-lt"/>
                <a:cs typeface="Times New Roman" pitchFamily="18" charset="0"/>
              </a:rPr>
            </a:br>
            <a:r>
              <a:rPr lang="ru-RU" sz="2000" b="1" i="1" dirty="0">
                <a:solidFill>
                  <a:schemeClr val="tx1">
                    <a:lumMod val="75000"/>
                    <a:lumOff val="25000"/>
                  </a:schemeClr>
                </a:solidFill>
                <a:latin typeface="+mn-lt"/>
                <a:cs typeface="Times New Roman" pitchFamily="18" charset="0"/>
              </a:rPr>
              <a:t/>
            </a:r>
            <a:br>
              <a:rPr lang="ru-RU" sz="2000" b="1" i="1" dirty="0">
                <a:solidFill>
                  <a:schemeClr val="tx1">
                    <a:lumMod val="75000"/>
                    <a:lumOff val="25000"/>
                  </a:schemeClr>
                </a:solidFill>
                <a:latin typeface="+mn-lt"/>
                <a:cs typeface="Times New Roman" pitchFamily="18" charset="0"/>
              </a:rPr>
            </a:br>
            <a:r>
              <a:rPr lang="ru-RU" sz="2400" b="1" i="1" dirty="0">
                <a:solidFill>
                  <a:schemeClr val="accent1">
                    <a:lumMod val="50000"/>
                  </a:schemeClr>
                </a:solidFill>
                <a:latin typeface="+mn-lt"/>
                <a:cs typeface="Times New Roman" pitchFamily="18" charset="0"/>
              </a:rPr>
              <a:t>Механизмы управления качеством образовательной деятельности (422 балла) </a:t>
            </a:r>
            <a:br>
              <a:rPr lang="ru-RU" sz="2400" b="1" i="1" dirty="0">
                <a:solidFill>
                  <a:schemeClr val="accent1">
                    <a:lumMod val="50000"/>
                  </a:schemeClr>
                </a:solidFill>
                <a:latin typeface="+mn-lt"/>
                <a:cs typeface="Times New Roman" pitchFamily="18" charset="0"/>
              </a:rPr>
            </a:br>
            <a:r>
              <a:rPr lang="ru-RU" sz="2000" dirty="0">
                <a:solidFill>
                  <a:schemeClr val="tx1">
                    <a:lumMod val="75000"/>
                    <a:lumOff val="25000"/>
                  </a:schemeClr>
                </a:solidFill>
                <a:latin typeface="+mn-lt"/>
                <a:cs typeface="Times New Roman" pitchFamily="18" charset="0"/>
              </a:rPr>
              <a:t>Система мониторинга эффективности руководителей образовательных организаций </a:t>
            </a:r>
            <a:r>
              <a:rPr lang="ru-RU" sz="2000" b="1" i="1" dirty="0">
                <a:solidFill>
                  <a:schemeClr val="tx1">
                    <a:lumMod val="75000"/>
                    <a:lumOff val="25000"/>
                  </a:schemeClr>
                </a:solidFill>
                <a:latin typeface="+mn-lt"/>
                <a:cs typeface="Times New Roman" pitchFamily="18" charset="0"/>
              </a:rPr>
              <a:t>(91 балл)</a:t>
            </a:r>
            <a:br>
              <a:rPr lang="ru-RU" sz="2000" b="1" i="1" dirty="0">
                <a:solidFill>
                  <a:schemeClr val="tx1">
                    <a:lumMod val="75000"/>
                    <a:lumOff val="25000"/>
                  </a:schemeClr>
                </a:solidFill>
                <a:latin typeface="+mn-lt"/>
                <a:cs typeface="Times New Roman" pitchFamily="18" charset="0"/>
              </a:rPr>
            </a:br>
            <a:r>
              <a:rPr lang="ru-RU" sz="2000" dirty="0">
                <a:solidFill>
                  <a:schemeClr val="tx1">
                    <a:lumMod val="75000"/>
                    <a:lumOff val="25000"/>
                  </a:schemeClr>
                </a:solidFill>
                <a:latin typeface="+mn-lt"/>
                <a:cs typeface="Times New Roman" pitchFamily="18" charset="0"/>
              </a:rPr>
              <a:t>Система обеспечения профессионального развития педагогических работников </a:t>
            </a:r>
            <a:r>
              <a:rPr lang="ru-RU" sz="2000" b="1" i="1" dirty="0">
                <a:solidFill>
                  <a:schemeClr val="tx1">
                    <a:lumMod val="75000"/>
                    <a:lumOff val="25000"/>
                  </a:schemeClr>
                </a:solidFill>
                <a:latin typeface="+mn-lt"/>
                <a:cs typeface="Times New Roman" pitchFamily="18" charset="0"/>
              </a:rPr>
              <a:t>(100 баллов) </a:t>
            </a:r>
            <a:br>
              <a:rPr lang="ru-RU" sz="2000" b="1" i="1" dirty="0">
                <a:solidFill>
                  <a:schemeClr val="tx1">
                    <a:lumMod val="75000"/>
                    <a:lumOff val="25000"/>
                  </a:schemeClr>
                </a:solidFill>
                <a:latin typeface="+mn-lt"/>
                <a:cs typeface="Times New Roman" pitchFamily="18" charset="0"/>
              </a:rPr>
            </a:br>
            <a:r>
              <a:rPr lang="ru-RU" sz="2000" dirty="0">
                <a:solidFill>
                  <a:schemeClr val="tx1">
                    <a:lumMod val="75000"/>
                    <a:lumOff val="25000"/>
                  </a:schemeClr>
                </a:solidFill>
                <a:latin typeface="+mn-lt"/>
                <a:cs typeface="Times New Roman" pitchFamily="18" charset="0"/>
              </a:rPr>
              <a:t>Система организации воспитания обучающихся </a:t>
            </a:r>
            <a:r>
              <a:rPr lang="ru-RU" sz="2000" b="1" i="1" dirty="0">
                <a:solidFill>
                  <a:schemeClr val="tx1">
                    <a:lumMod val="75000"/>
                    <a:lumOff val="25000"/>
                  </a:schemeClr>
                </a:solidFill>
                <a:latin typeface="+mn-lt"/>
                <a:cs typeface="Times New Roman" pitchFamily="18" charset="0"/>
              </a:rPr>
              <a:t>(148 баллов)  </a:t>
            </a:r>
            <a:r>
              <a:rPr lang="ru-RU" sz="2000" i="1" dirty="0">
                <a:solidFill>
                  <a:schemeClr val="tx1">
                    <a:lumMod val="75000"/>
                    <a:lumOff val="25000"/>
                  </a:schemeClr>
                </a:solidFill>
                <a:latin typeface="+mn-lt"/>
                <a:cs typeface="Times New Roman" pitchFamily="18" charset="0"/>
              </a:rPr>
              <a:t/>
            </a:r>
            <a:br>
              <a:rPr lang="ru-RU" sz="2000" i="1" dirty="0">
                <a:solidFill>
                  <a:schemeClr val="tx1">
                    <a:lumMod val="75000"/>
                    <a:lumOff val="25000"/>
                  </a:schemeClr>
                </a:solidFill>
                <a:latin typeface="+mn-lt"/>
                <a:cs typeface="Times New Roman" pitchFamily="18" charset="0"/>
              </a:rPr>
            </a:br>
            <a:r>
              <a:rPr lang="ru-RU" sz="2000" dirty="0">
                <a:solidFill>
                  <a:schemeClr val="tx1">
                    <a:lumMod val="75000"/>
                    <a:lumOff val="25000"/>
                  </a:schemeClr>
                </a:solidFill>
                <a:latin typeface="+mn-lt"/>
                <a:cs typeface="Times New Roman" pitchFamily="18" charset="0"/>
              </a:rPr>
              <a:t>Система мониторинга качества дошкольного образования </a:t>
            </a:r>
            <a:r>
              <a:rPr lang="ru-RU" sz="2000" b="1" i="1" dirty="0">
                <a:solidFill>
                  <a:schemeClr val="tx1">
                    <a:lumMod val="75000"/>
                    <a:lumOff val="25000"/>
                  </a:schemeClr>
                </a:solidFill>
                <a:latin typeface="+mn-lt"/>
                <a:cs typeface="Times New Roman" pitchFamily="18" charset="0"/>
              </a:rPr>
              <a:t>(83 балла) </a:t>
            </a:r>
            <a:br>
              <a:rPr lang="ru-RU" sz="2000" b="1" i="1" dirty="0">
                <a:solidFill>
                  <a:schemeClr val="tx1">
                    <a:lumMod val="75000"/>
                    <a:lumOff val="25000"/>
                  </a:schemeClr>
                </a:solidFill>
                <a:latin typeface="+mn-lt"/>
                <a:cs typeface="Times New Roman" pitchFamily="18" charset="0"/>
              </a:rPr>
            </a:br>
            <a:r>
              <a:rPr lang="ru-RU" sz="2000" b="1" i="1" dirty="0">
                <a:solidFill>
                  <a:schemeClr val="tx1">
                    <a:lumMod val="75000"/>
                    <a:lumOff val="25000"/>
                  </a:schemeClr>
                </a:solidFill>
                <a:latin typeface="+mn-lt"/>
                <a:cs typeface="Times New Roman" pitchFamily="18" charset="0"/>
              </a:rPr>
              <a:t/>
            </a:r>
            <a:br>
              <a:rPr lang="ru-RU" sz="2000" b="1" i="1" dirty="0">
                <a:solidFill>
                  <a:schemeClr val="tx1">
                    <a:lumMod val="75000"/>
                    <a:lumOff val="25000"/>
                  </a:schemeClr>
                </a:solidFill>
                <a:latin typeface="+mn-lt"/>
                <a:cs typeface="Times New Roman" pitchFamily="18" charset="0"/>
              </a:rPr>
            </a:br>
            <a:r>
              <a:rPr lang="ru-RU" sz="2800" b="1" i="1" dirty="0">
                <a:solidFill>
                  <a:schemeClr val="tx1">
                    <a:lumMod val="75000"/>
                    <a:lumOff val="25000"/>
                  </a:schemeClr>
                </a:solidFill>
                <a:latin typeface="+mn-lt"/>
                <a:cs typeface="Times New Roman" pitchFamily="18" charset="0"/>
              </a:rPr>
              <a:t>Итоговый балл 902</a:t>
            </a:r>
            <a:br>
              <a:rPr lang="ru-RU" sz="2800" b="1" i="1" dirty="0">
                <a:solidFill>
                  <a:schemeClr val="tx1">
                    <a:lumMod val="75000"/>
                    <a:lumOff val="25000"/>
                  </a:schemeClr>
                </a:solidFill>
                <a:latin typeface="+mn-lt"/>
                <a:cs typeface="Times New Roman" pitchFamily="18" charset="0"/>
              </a:rPr>
            </a:br>
            <a:r>
              <a:rPr lang="ru-RU" sz="2400" b="1" i="1" dirty="0">
                <a:solidFill>
                  <a:schemeClr val="tx1">
                    <a:lumMod val="85000"/>
                    <a:lumOff val="15000"/>
                  </a:schemeClr>
                </a:solidFill>
                <a:latin typeface="+mn-lt"/>
              </a:rPr>
              <a:t/>
            </a:r>
            <a:br>
              <a:rPr lang="ru-RU" sz="2400" b="1" i="1" dirty="0">
                <a:solidFill>
                  <a:schemeClr val="tx1">
                    <a:lumMod val="85000"/>
                    <a:lumOff val="15000"/>
                  </a:schemeClr>
                </a:solidFill>
                <a:latin typeface="+mn-lt"/>
              </a:rPr>
            </a:br>
            <a:endParaRPr lang="ru-RU" sz="2400" b="1" i="1" dirty="0">
              <a:solidFill>
                <a:srgbClr val="5B5B61"/>
              </a:solidFill>
              <a:latin typeface="+mn-lt"/>
              <a:ea typeface="+mn-ea"/>
              <a:cs typeface="Times New Roman" pitchFamily="18" charset="0"/>
            </a:endParaRPr>
          </a:p>
        </p:txBody>
      </p:sp>
      <p:pic>
        <p:nvPicPr>
          <p:cNvPr id="8"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14301"/>
            <a:ext cx="1092654" cy="963386"/>
          </a:xfrm>
          <a:prstGeom prst="rect">
            <a:avLst/>
          </a:prstGeom>
          <a:noFill/>
        </p:spPr>
      </p:pic>
    </p:spTree>
    <p:extLst>
      <p:ext uri="{BB962C8B-B14F-4D97-AF65-F5344CB8AC3E}">
        <p14:creationId xmlns:p14="http://schemas.microsoft.com/office/powerpoint/2010/main" xmlns="" val="1926433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348796"/>
            <a:ext cx="9525000" cy="691165"/>
          </a:xfrm>
        </p:spPr>
        <p:txBody>
          <a:bodyPr>
            <a:normAutofit/>
          </a:bodyPr>
          <a:lstStyle/>
          <a:p>
            <a:pPr algn="ctr"/>
            <a:r>
              <a:rPr lang="ru-RU" sz="3200" b="1" dirty="0">
                <a:solidFill>
                  <a:schemeClr val="accent1">
                    <a:lumMod val="50000"/>
                  </a:schemeClr>
                </a:solidFill>
                <a:latin typeface="+mn-lt"/>
              </a:rPr>
              <a:t>Управленческий цикл и его компоненты</a:t>
            </a:r>
          </a:p>
        </p:txBody>
      </p:sp>
      <p:sp>
        <p:nvSpPr>
          <p:cNvPr id="4" name="Номер слайда 3"/>
          <p:cNvSpPr>
            <a:spLocks noGrp="1"/>
          </p:cNvSpPr>
          <p:nvPr>
            <p:ph type="sldNum" sz="quarter" idx="12"/>
          </p:nvPr>
        </p:nvSpPr>
        <p:spPr/>
        <p:txBody>
          <a:bodyPr/>
          <a:lstStyle/>
          <a:p>
            <a:fld id="{6E555D1B-D99D-404D-AECC-86AE0C44F1EF}" type="slidenum">
              <a:rPr lang="ru-RU" smtClean="0"/>
              <a:pPr/>
              <a:t>11</a:t>
            </a:fld>
            <a:endParaRPr lang="ru-RU"/>
          </a:p>
        </p:txBody>
      </p:sp>
      <p:pic>
        <p:nvPicPr>
          <p:cNvPr id="12290" name="Picture 2" descr="C:\Users\цмко2\Desktop\Презентация\Новая папка\Безымянный.2jpg.jpg"/>
          <p:cNvPicPr>
            <a:picLocks noChangeAspect="1" noChangeArrowheads="1"/>
          </p:cNvPicPr>
          <p:nvPr/>
        </p:nvPicPr>
        <p:blipFill>
          <a:blip r:embed="rId2" cstate="print"/>
          <a:srcRect/>
          <a:stretch>
            <a:fillRect/>
          </a:stretch>
        </p:blipFill>
        <p:spPr bwMode="auto">
          <a:xfrm>
            <a:off x="2465614" y="1222972"/>
            <a:ext cx="7707086" cy="4981885"/>
          </a:xfrm>
          <a:prstGeom prst="rect">
            <a:avLst/>
          </a:prstGeom>
          <a:noFill/>
        </p:spPr>
      </p:pic>
      <p:pic>
        <p:nvPicPr>
          <p:cNvPr id="5"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262383" y="0"/>
            <a:ext cx="1092654" cy="1039961"/>
          </a:xfrm>
          <a:prstGeom prst="rect">
            <a:avLst/>
          </a:prstGeom>
          <a:noFill/>
        </p:spPr>
      </p:pic>
    </p:spTree>
    <p:extLst>
      <p:ext uri="{BB962C8B-B14F-4D97-AF65-F5344CB8AC3E}">
        <p14:creationId xmlns:p14="http://schemas.microsoft.com/office/powerpoint/2010/main" xmlns="" val="293839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69571" y="166459"/>
            <a:ext cx="10064969" cy="859025"/>
          </a:xfrm>
        </p:spPr>
        <p:txBody>
          <a:bodyPr>
            <a:noAutofit/>
          </a:bodyPr>
          <a:lstStyle/>
          <a:p>
            <a:pPr algn="ctr"/>
            <a:r>
              <a:rPr lang="ru-RU" sz="2800" b="1" dirty="0">
                <a:solidFill>
                  <a:schemeClr val="accent1">
                    <a:lumMod val="50000"/>
                  </a:schemeClr>
                </a:solidFill>
                <a:latin typeface="+mn-lt"/>
                <a:cs typeface="Times New Roman" pitchFamily="18" charset="0"/>
              </a:rPr>
              <a:t>Методические рекомендации по  </a:t>
            </a:r>
            <a:br>
              <a:rPr lang="ru-RU" sz="2800" b="1" dirty="0">
                <a:solidFill>
                  <a:schemeClr val="accent1">
                    <a:lumMod val="50000"/>
                  </a:schemeClr>
                </a:solidFill>
                <a:latin typeface="+mn-lt"/>
                <a:cs typeface="Times New Roman" pitchFamily="18" charset="0"/>
              </a:rPr>
            </a:br>
            <a:r>
              <a:rPr lang="ru-RU" sz="2800" b="1" dirty="0">
                <a:solidFill>
                  <a:schemeClr val="accent1">
                    <a:lumMod val="50000"/>
                  </a:schemeClr>
                </a:solidFill>
                <a:latin typeface="+mn-lt"/>
                <a:cs typeface="Times New Roman" pitchFamily="18" charset="0"/>
              </a:rPr>
              <a:t>по </a:t>
            </a:r>
            <a:r>
              <a:rPr lang="ru-RU" sz="2800" b="1">
                <a:solidFill>
                  <a:schemeClr val="accent1">
                    <a:lumMod val="50000"/>
                  </a:schemeClr>
                </a:solidFill>
                <a:latin typeface="+mn-lt"/>
                <a:cs typeface="Times New Roman" pitchFamily="18" charset="0"/>
              </a:rPr>
              <a:t>организации и </a:t>
            </a:r>
            <a:r>
              <a:rPr lang="ru-RU" sz="2800" b="1" dirty="0">
                <a:solidFill>
                  <a:schemeClr val="accent1">
                    <a:lumMod val="50000"/>
                  </a:schemeClr>
                </a:solidFill>
                <a:latin typeface="+mn-lt"/>
                <a:cs typeface="Times New Roman" pitchFamily="18" charset="0"/>
              </a:rPr>
              <a:t>проведению Оценки</a:t>
            </a:r>
            <a:endParaRPr lang="ru-RU" sz="2800" b="1" dirty="0">
              <a:solidFill>
                <a:schemeClr val="accent1">
                  <a:lumMod val="50000"/>
                </a:schemeClr>
              </a:solidFill>
              <a:latin typeface="+mn-lt"/>
            </a:endParaRPr>
          </a:p>
        </p:txBody>
      </p:sp>
      <p:sp>
        <p:nvSpPr>
          <p:cNvPr id="2" name="Номер слайда 1"/>
          <p:cNvSpPr>
            <a:spLocks noGrp="1"/>
          </p:cNvSpPr>
          <p:nvPr>
            <p:ph type="sldNum" sz="quarter" idx="12"/>
          </p:nvPr>
        </p:nvSpPr>
        <p:spPr/>
        <p:txBody>
          <a:bodyPr/>
          <a:lstStyle/>
          <a:p>
            <a:fld id="{6E555D1B-D99D-404D-AECC-86AE0C44F1EF}" type="slidenum">
              <a:rPr lang="ru-RU" smtClean="0"/>
              <a:pPr/>
              <a:t>12</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109282115"/>
              </p:ext>
            </p:extLst>
          </p:nvPr>
        </p:nvGraphicFramePr>
        <p:xfrm>
          <a:off x="212271" y="1136909"/>
          <a:ext cx="11756572" cy="5345534"/>
        </p:xfrm>
        <a:graphic>
          <a:graphicData uri="http://schemas.openxmlformats.org/drawingml/2006/table">
            <a:tbl>
              <a:tblPr firstRow="1" bandRow="1">
                <a:tableStyleId>{5C22544A-7EE6-4342-B048-85BDC9FD1C3A}</a:tableStyleId>
              </a:tblPr>
              <a:tblGrid>
                <a:gridCol w="2356733">
                  <a:extLst>
                    <a:ext uri="{9D8B030D-6E8A-4147-A177-3AD203B41FA5}">
                      <a16:colId xmlns:a16="http://schemas.microsoft.com/office/drawing/2014/main" xmlns="" val="2126801250"/>
                    </a:ext>
                  </a:extLst>
                </a:gridCol>
                <a:gridCol w="2780605">
                  <a:extLst>
                    <a:ext uri="{9D8B030D-6E8A-4147-A177-3AD203B41FA5}">
                      <a16:colId xmlns:a16="http://schemas.microsoft.com/office/drawing/2014/main" xmlns="" val="58784750"/>
                    </a:ext>
                  </a:extLst>
                </a:gridCol>
                <a:gridCol w="6619234">
                  <a:extLst>
                    <a:ext uri="{9D8B030D-6E8A-4147-A177-3AD203B41FA5}">
                      <a16:colId xmlns:a16="http://schemas.microsoft.com/office/drawing/2014/main" xmlns="" val="1701133170"/>
                    </a:ext>
                  </a:extLst>
                </a:gridCol>
              </a:tblGrid>
              <a:tr h="977872">
                <a:tc>
                  <a:txBody>
                    <a:bodyPr/>
                    <a:lstStyle/>
                    <a:p>
                      <a:pPr algn="ctr"/>
                      <a:r>
                        <a:rPr lang="ru-RU" sz="1800" dirty="0"/>
                        <a:t>Компонент</a:t>
                      </a:r>
                      <a:r>
                        <a:rPr lang="ru-RU" sz="1800" baseline="0" dirty="0"/>
                        <a:t> управленческого цикла</a:t>
                      </a:r>
                      <a:endParaRPr lang="ru-RU" sz="1800" dirty="0"/>
                    </a:p>
                  </a:txBody>
                  <a:tcPr/>
                </a:tc>
                <a:tc>
                  <a:txBody>
                    <a:bodyPr/>
                    <a:lstStyle/>
                    <a:p>
                      <a:pPr algn="ctr"/>
                      <a:r>
                        <a:rPr lang="ru-RU" sz="1800" dirty="0"/>
                        <a:t>Параметры</a:t>
                      </a:r>
                      <a:r>
                        <a:rPr lang="ru-RU" sz="1800" baseline="0" dirty="0"/>
                        <a:t> оценивания компонента</a:t>
                      </a:r>
                      <a:endParaRPr lang="ru-RU" sz="1800" dirty="0"/>
                    </a:p>
                  </a:txBody>
                  <a:tcPr/>
                </a:tc>
                <a:tc>
                  <a:txBody>
                    <a:bodyPr/>
                    <a:lstStyle/>
                    <a:p>
                      <a:pPr algn="ctr"/>
                      <a:r>
                        <a:rPr lang="ru-RU" sz="1800" dirty="0"/>
                        <a:t>Характеристика</a:t>
                      </a:r>
                      <a:r>
                        <a:rPr lang="ru-RU" sz="1800" baseline="0" dirty="0"/>
                        <a:t> документов</a:t>
                      </a:r>
                      <a:endParaRPr lang="ru-RU" sz="1800" dirty="0"/>
                    </a:p>
                  </a:txBody>
                  <a:tcPr/>
                </a:tc>
                <a:extLst>
                  <a:ext uri="{0D108BD9-81ED-4DB2-BD59-A6C34878D82A}">
                    <a16:rowId xmlns:a16="http://schemas.microsoft.com/office/drawing/2014/main" xmlns="" val="240992565"/>
                  </a:ext>
                </a:extLst>
              </a:tr>
              <a:tr h="4367662">
                <a:tc>
                  <a:txBody>
                    <a:bodyPr/>
                    <a:lstStyle/>
                    <a:p>
                      <a:pPr algn="l">
                        <a:lnSpc>
                          <a:spcPct val="107000"/>
                        </a:lnSpc>
                        <a:spcAft>
                          <a:spcPts val="0"/>
                        </a:spcAft>
                      </a:pPr>
                      <a:r>
                        <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Цели</a:t>
                      </a:r>
                      <a:r>
                        <a:rPr lang="ru-RU" sz="180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a:t>
                      </a:r>
                      <a:endPar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7780" marR="17780" marT="0" marB="0"/>
                </a:tc>
                <a:tc>
                  <a:txBody>
                    <a:bodyPr/>
                    <a:lstStyle/>
                    <a:p>
                      <a:pPr marL="342900" indent="-342900" algn="l">
                        <a:buAutoNum type="arabicPeriod"/>
                      </a:pPr>
                      <a:r>
                        <a:rPr lang="ru-RU" sz="1600" b="1" dirty="0">
                          <a:solidFill>
                            <a:schemeClr val="tx1">
                              <a:lumMod val="75000"/>
                              <a:lumOff val="25000"/>
                            </a:schemeClr>
                          </a:solidFill>
                          <a:latin typeface="+mn-lt"/>
                        </a:rPr>
                        <a:t>Наличие цели</a:t>
                      </a:r>
                    </a:p>
                    <a:p>
                      <a:pPr marL="342900" indent="-342900" algn="l">
                        <a:buAutoNum type="arabicPeriod"/>
                      </a:pPr>
                      <a:r>
                        <a:rPr lang="ru-RU" sz="1600" b="1" dirty="0">
                          <a:solidFill>
                            <a:schemeClr val="tx1">
                              <a:lumMod val="75000"/>
                              <a:lumOff val="25000"/>
                            </a:schemeClr>
                          </a:solidFill>
                          <a:latin typeface="+mn-lt"/>
                        </a:rPr>
                        <a:t>Обоснование цели</a:t>
                      </a:r>
                    </a:p>
                    <a:p>
                      <a:pPr marL="342900" indent="-342900" algn="l">
                        <a:buAutoNum type="arabicPeriod"/>
                      </a:pPr>
                      <a:r>
                        <a:rPr lang="ru-RU" sz="1600" b="1" dirty="0">
                          <a:solidFill>
                            <a:schemeClr val="tx1">
                              <a:lumMod val="75000"/>
                              <a:lumOff val="25000"/>
                            </a:schemeClr>
                          </a:solidFill>
                          <a:latin typeface="+mn-lt"/>
                        </a:rPr>
                        <a:t>Соответствие муниципальной цели региональной цели</a:t>
                      </a:r>
                    </a:p>
                  </a:txBody>
                  <a:tcPr/>
                </a:tc>
                <a:tc>
                  <a:txBody>
                    <a:bodyPr/>
                    <a:lstStyle/>
                    <a:p>
                      <a:pPr algn="l"/>
                      <a:r>
                        <a:rPr lang="ru-RU" sz="1600" b="1" dirty="0">
                          <a:solidFill>
                            <a:schemeClr val="tx1">
                              <a:lumMod val="75000"/>
                              <a:lumOff val="25000"/>
                            </a:schemeClr>
                          </a:solidFill>
                          <a:latin typeface="+mn-lt"/>
                        </a:rPr>
                        <a:t>Тип документа: </a:t>
                      </a:r>
                      <a:r>
                        <a:rPr lang="ru-RU" sz="1600" b="0" dirty="0">
                          <a:solidFill>
                            <a:schemeClr val="tx1">
                              <a:lumMod val="75000"/>
                              <a:lumOff val="25000"/>
                            </a:schemeClr>
                          </a:solidFill>
                          <a:latin typeface="+mn-lt"/>
                        </a:rPr>
                        <a:t>концептуальный документ.</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Пример документа</a:t>
                      </a:r>
                      <a:r>
                        <a:rPr lang="ru-RU" sz="1600" b="0" dirty="0">
                          <a:solidFill>
                            <a:schemeClr val="tx1">
                              <a:lumMod val="75000"/>
                              <a:lumOff val="25000"/>
                            </a:schemeClr>
                          </a:solidFill>
                          <a:latin typeface="+mn-lt"/>
                        </a:rPr>
                        <a:t>: муниципальная программа, концепция, положение, модель, методология и т.п.</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Краткое содержание: </a:t>
                      </a:r>
                      <a:r>
                        <a:rPr lang="ru-RU" sz="1600" b="0" dirty="0">
                          <a:solidFill>
                            <a:schemeClr val="tx1">
                              <a:lumMod val="75000"/>
                              <a:lumOff val="25000"/>
                            </a:schemeClr>
                          </a:solidFill>
                          <a:latin typeface="+mn-lt"/>
                        </a:rPr>
                        <a:t>документ должен содержать не только муниципальные цели и перечень</a:t>
                      </a:r>
                      <a:r>
                        <a:rPr lang="ru-RU" sz="1600" b="0" baseline="0" dirty="0">
                          <a:solidFill>
                            <a:schemeClr val="tx1">
                              <a:lumMod val="75000"/>
                              <a:lumOff val="25000"/>
                            </a:schemeClr>
                          </a:solidFill>
                          <a:latin typeface="+mn-lt"/>
                        </a:rPr>
                        <a:t> задач, необходимых для реализации поставленной цели, но и обоснование их необходимости на основе ранее проведенного анализа, т. е. выявленной проблемы, с учетом особенностей региона, муниципалитета и актуальных федеральных тенденций. Выдвигаемая цель и задачи должны быть реалистичными(выполняемыми).</a:t>
                      </a:r>
                    </a:p>
                    <a:p>
                      <a:pPr algn="l"/>
                      <a:r>
                        <a:rPr lang="ru-RU" sz="1600" b="0" baseline="0" dirty="0">
                          <a:solidFill>
                            <a:schemeClr val="tx1">
                              <a:lumMod val="75000"/>
                              <a:lumOff val="25000"/>
                            </a:schemeClr>
                          </a:solidFill>
                          <a:latin typeface="+mn-lt"/>
                        </a:rPr>
                        <a:t>Для подтверждения соответствия муниципальной цели региональной цели могут быть представлены как отдельные документы, в которых обозначена региональная и муниципальная цели, так и единый муниципальный документ. </a:t>
                      </a:r>
                      <a:endParaRPr lang="ru-RU" sz="1600" b="0" dirty="0">
                        <a:solidFill>
                          <a:schemeClr val="tx1">
                            <a:lumMod val="75000"/>
                            <a:lumOff val="25000"/>
                          </a:schemeClr>
                        </a:solidFill>
                        <a:latin typeface="+mn-lt"/>
                      </a:endParaRPr>
                    </a:p>
                  </a:txBody>
                  <a:tcPr/>
                </a:tc>
                <a:extLst>
                  <a:ext uri="{0D108BD9-81ED-4DB2-BD59-A6C34878D82A}">
                    <a16:rowId xmlns:a16="http://schemas.microsoft.com/office/drawing/2014/main" xmlns="" val="352216786"/>
                  </a:ext>
                </a:extLst>
              </a:tr>
            </a:tbl>
          </a:graphicData>
        </a:graphic>
      </p:graphicFrame>
      <p:pic>
        <p:nvPicPr>
          <p:cNvPr id="6"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
            <a:ext cx="1092654" cy="1025484"/>
          </a:xfrm>
          <a:prstGeom prst="rect">
            <a:avLst/>
          </a:prstGeom>
          <a:noFill/>
        </p:spPr>
      </p:pic>
    </p:spTree>
    <p:extLst>
      <p:ext uri="{BB962C8B-B14F-4D97-AF65-F5344CB8AC3E}">
        <p14:creationId xmlns:p14="http://schemas.microsoft.com/office/powerpoint/2010/main" xmlns="" val="1202289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69571" y="166459"/>
            <a:ext cx="10064969" cy="859025"/>
          </a:xfrm>
        </p:spPr>
        <p:txBody>
          <a:bodyPr>
            <a:noAutofit/>
          </a:bodyPr>
          <a:lstStyle/>
          <a:p>
            <a:pPr algn="ctr"/>
            <a:r>
              <a:rPr lang="ru-RU" sz="2800" b="1" dirty="0">
                <a:solidFill>
                  <a:schemeClr val="accent1">
                    <a:lumMod val="50000"/>
                  </a:schemeClr>
                </a:solidFill>
                <a:latin typeface="+mn-lt"/>
                <a:cs typeface="Times New Roman" pitchFamily="18" charset="0"/>
              </a:rPr>
              <a:t>Методические рекомендации по  </a:t>
            </a:r>
            <a:br>
              <a:rPr lang="ru-RU" sz="2800" b="1" dirty="0">
                <a:solidFill>
                  <a:schemeClr val="accent1">
                    <a:lumMod val="50000"/>
                  </a:schemeClr>
                </a:solidFill>
                <a:latin typeface="+mn-lt"/>
                <a:cs typeface="Times New Roman" pitchFamily="18" charset="0"/>
              </a:rPr>
            </a:br>
            <a:r>
              <a:rPr lang="ru-RU" sz="2800" b="1" dirty="0">
                <a:solidFill>
                  <a:schemeClr val="accent1">
                    <a:lumMod val="50000"/>
                  </a:schemeClr>
                </a:solidFill>
                <a:latin typeface="+mn-lt"/>
                <a:cs typeface="Times New Roman" pitchFamily="18" charset="0"/>
              </a:rPr>
              <a:t>по организации и проведению Оценки</a:t>
            </a:r>
            <a:endParaRPr lang="ru-RU" sz="2800" b="1" dirty="0">
              <a:solidFill>
                <a:schemeClr val="accent1">
                  <a:lumMod val="50000"/>
                </a:schemeClr>
              </a:solidFill>
              <a:latin typeface="+mn-lt"/>
            </a:endParaRPr>
          </a:p>
        </p:txBody>
      </p:sp>
      <p:sp>
        <p:nvSpPr>
          <p:cNvPr id="2" name="Номер слайда 1"/>
          <p:cNvSpPr>
            <a:spLocks noGrp="1"/>
          </p:cNvSpPr>
          <p:nvPr>
            <p:ph type="sldNum" sz="quarter" idx="12"/>
          </p:nvPr>
        </p:nvSpPr>
        <p:spPr/>
        <p:txBody>
          <a:bodyPr/>
          <a:lstStyle/>
          <a:p>
            <a:fld id="{6E555D1B-D99D-404D-AECC-86AE0C44F1EF}" type="slidenum">
              <a:rPr lang="ru-RU" smtClean="0"/>
              <a:pPr/>
              <a:t>13</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3642618611"/>
              </p:ext>
            </p:extLst>
          </p:nvPr>
        </p:nvGraphicFramePr>
        <p:xfrm>
          <a:off x="212272" y="1136909"/>
          <a:ext cx="11740242" cy="5345534"/>
        </p:xfrm>
        <a:graphic>
          <a:graphicData uri="http://schemas.openxmlformats.org/drawingml/2006/table">
            <a:tbl>
              <a:tblPr firstRow="1" bandRow="1">
                <a:tableStyleId>{5C22544A-7EE6-4342-B048-85BDC9FD1C3A}</a:tableStyleId>
              </a:tblPr>
              <a:tblGrid>
                <a:gridCol w="2353459">
                  <a:extLst>
                    <a:ext uri="{9D8B030D-6E8A-4147-A177-3AD203B41FA5}">
                      <a16:colId xmlns:a16="http://schemas.microsoft.com/office/drawing/2014/main" xmlns="" val="2126801250"/>
                    </a:ext>
                  </a:extLst>
                </a:gridCol>
                <a:gridCol w="2776742">
                  <a:extLst>
                    <a:ext uri="{9D8B030D-6E8A-4147-A177-3AD203B41FA5}">
                      <a16:colId xmlns:a16="http://schemas.microsoft.com/office/drawing/2014/main" xmlns="" val="58784750"/>
                    </a:ext>
                  </a:extLst>
                </a:gridCol>
                <a:gridCol w="6610041">
                  <a:extLst>
                    <a:ext uri="{9D8B030D-6E8A-4147-A177-3AD203B41FA5}">
                      <a16:colId xmlns:a16="http://schemas.microsoft.com/office/drawing/2014/main" xmlns="" val="1701133170"/>
                    </a:ext>
                  </a:extLst>
                </a:gridCol>
              </a:tblGrid>
              <a:tr h="977872">
                <a:tc>
                  <a:txBody>
                    <a:bodyPr/>
                    <a:lstStyle/>
                    <a:p>
                      <a:pPr algn="ctr"/>
                      <a:r>
                        <a:rPr lang="ru-RU" sz="1800" dirty="0"/>
                        <a:t>Компонент</a:t>
                      </a:r>
                      <a:r>
                        <a:rPr lang="ru-RU" sz="1800" baseline="0" dirty="0"/>
                        <a:t> управленческого цикла</a:t>
                      </a:r>
                      <a:endParaRPr lang="ru-RU" sz="1800" dirty="0"/>
                    </a:p>
                  </a:txBody>
                  <a:tcPr/>
                </a:tc>
                <a:tc>
                  <a:txBody>
                    <a:bodyPr/>
                    <a:lstStyle/>
                    <a:p>
                      <a:pPr algn="ctr"/>
                      <a:r>
                        <a:rPr lang="ru-RU" sz="1800" dirty="0"/>
                        <a:t>Параметры</a:t>
                      </a:r>
                      <a:r>
                        <a:rPr lang="ru-RU" sz="1800" baseline="0" dirty="0"/>
                        <a:t> оценивания компонента</a:t>
                      </a:r>
                      <a:endParaRPr lang="ru-RU" sz="1800" dirty="0"/>
                    </a:p>
                  </a:txBody>
                  <a:tcPr/>
                </a:tc>
                <a:tc>
                  <a:txBody>
                    <a:bodyPr/>
                    <a:lstStyle/>
                    <a:p>
                      <a:pPr algn="ctr"/>
                      <a:r>
                        <a:rPr lang="ru-RU" sz="1800" dirty="0"/>
                        <a:t>Характеристика</a:t>
                      </a:r>
                      <a:r>
                        <a:rPr lang="ru-RU" sz="1800" baseline="0" dirty="0"/>
                        <a:t> документов</a:t>
                      </a:r>
                      <a:endParaRPr lang="ru-RU" sz="1800" dirty="0"/>
                    </a:p>
                  </a:txBody>
                  <a:tcPr/>
                </a:tc>
                <a:extLst>
                  <a:ext uri="{0D108BD9-81ED-4DB2-BD59-A6C34878D82A}">
                    <a16:rowId xmlns:a16="http://schemas.microsoft.com/office/drawing/2014/main" xmlns="" val="240992565"/>
                  </a:ext>
                </a:extLst>
              </a:tr>
              <a:tr h="4367662">
                <a:tc>
                  <a:txBody>
                    <a:bodyPr/>
                    <a:lstStyle/>
                    <a:p>
                      <a:pPr algn="l">
                        <a:lnSpc>
                          <a:spcPct val="107000"/>
                        </a:lnSpc>
                        <a:spcAft>
                          <a:spcPts val="0"/>
                        </a:spcAft>
                      </a:pPr>
                      <a:r>
                        <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Показатели</a:t>
                      </a:r>
                      <a:r>
                        <a:rPr lang="ru-RU" sz="180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a:t>
                      </a:r>
                      <a:endPar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7780" marR="17780" marT="0" marB="0"/>
                </a:tc>
                <a:tc>
                  <a:txBody>
                    <a:bodyPr/>
                    <a:lstStyle/>
                    <a:p>
                      <a:pPr marL="342900" indent="-342900" algn="l">
                        <a:buAutoNum type="arabicPeriod"/>
                      </a:pPr>
                      <a:r>
                        <a:rPr lang="ru-RU" sz="1600" b="1" dirty="0">
                          <a:solidFill>
                            <a:schemeClr val="tx1">
                              <a:lumMod val="75000"/>
                              <a:lumOff val="25000"/>
                            </a:schemeClr>
                          </a:solidFill>
                          <a:latin typeface="+mn-lt"/>
                        </a:rPr>
                        <a:t>Наличие показателя/перечня</a:t>
                      </a:r>
                      <a:r>
                        <a:rPr lang="ru-RU" sz="1600" b="1" baseline="0" dirty="0">
                          <a:solidFill>
                            <a:schemeClr val="tx1">
                              <a:lumMod val="75000"/>
                              <a:lumOff val="25000"/>
                            </a:schemeClr>
                          </a:solidFill>
                          <a:latin typeface="+mn-lt"/>
                        </a:rPr>
                        <a:t> показателей</a:t>
                      </a:r>
                    </a:p>
                    <a:p>
                      <a:pPr marL="342900" indent="-342900" algn="l">
                        <a:buAutoNum type="arabicPeriod"/>
                      </a:pPr>
                      <a:r>
                        <a:rPr lang="ru-RU" sz="1600" b="1" baseline="0" dirty="0">
                          <a:solidFill>
                            <a:schemeClr val="tx1">
                              <a:lumMod val="75000"/>
                              <a:lumOff val="25000"/>
                            </a:schemeClr>
                          </a:solidFill>
                          <a:latin typeface="+mn-lt"/>
                        </a:rPr>
                        <a:t>Соответствие показателей обоснованной цели</a:t>
                      </a:r>
                    </a:p>
                    <a:p>
                      <a:pPr marL="342900" indent="-342900" algn="l">
                        <a:buAutoNum type="arabicPeriod"/>
                      </a:pPr>
                      <a:r>
                        <a:rPr lang="ru-RU" sz="1600" b="1" baseline="0" dirty="0">
                          <a:solidFill>
                            <a:schemeClr val="tx1">
                              <a:lumMod val="75000"/>
                              <a:lumOff val="25000"/>
                            </a:schemeClr>
                          </a:solidFill>
                          <a:latin typeface="+mn-lt"/>
                        </a:rPr>
                        <a:t>Наличие неэффективных показателей и/или показателей с негативными последствиями</a:t>
                      </a:r>
                      <a:endParaRPr lang="ru-RU" sz="1600" b="1" dirty="0">
                        <a:solidFill>
                          <a:schemeClr val="tx1">
                            <a:lumMod val="75000"/>
                            <a:lumOff val="25000"/>
                          </a:schemeClr>
                        </a:solidFill>
                        <a:latin typeface="+mn-lt"/>
                      </a:endParaRPr>
                    </a:p>
                  </a:txBody>
                  <a:tcPr/>
                </a:tc>
                <a:tc>
                  <a:txBody>
                    <a:bodyPr/>
                    <a:lstStyle/>
                    <a:p>
                      <a:pPr algn="l"/>
                      <a:r>
                        <a:rPr lang="ru-RU" sz="1600" b="1" dirty="0">
                          <a:solidFill>
                            <a:schemeClr val="tx1">
                              <a:lumMod val="75000"/>
                              <a:lumOff val="25000"/>
                            </a:schemeClr>
                          </a:solidFill>
                          <a:latin typeface="+mn-lt"/>
                        </a:rPr>
                        <a:t>Тип документа: </a:t>
                      </a:r>
                      <a:r>
                        <a:rPr lang="ru-RU" sz="1600" b="0" dirty="0">
                          <a:solidFill>
                            <a:schemeClr val="tx1">
                              <a:lumMod val="75000"/>
                              <a:lumOff val="25000"/>
                            </a:schemeClr>
                          </a:solidFill>
                          <a:latin typeface="+mn-lt"/>
                        </a:rPr>
                        <a:t>концептуальный документ.</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Пример документа</a:t>
                      </a:r>
                      <a:r>
                        <a:rPr lang="ru-RU" sz="1600" b="0" dirty="0">
                          <a:solidFill>
                            <a:schemeClr val="tx1">
                              <a:lumMod val="75000"/>
                              <a:lumOff val="25000"/>
                            </a:schemeClr>
                          </a:solidFill>
                          <a:latin typeface="+mn-lt"/>
                        </a:rPr>
                        <a:t>: муниципальная программа, концепция, положение, модель, методология или</a:t>
                      </a:r>
                      <a:r>
                        <a:rPr lang="ru-RU" sz="1600" b="0" baseline="0" dirty="0">
                          <a:solidFill>
                            <a:schemeClr val="tx1">
                              <a:lumMod val="75000"/>
                              <a:lumOff val="25000"/>
                            </a:schemeClr>
                          </a:solidFill>
                          <a:latin typeface="+mn-lt"/>
                        </a:rPr>
                        <a:t> отдельный документ, утверждающий показатели, и т.п.</a:t>
                      </a:r>
                      <a:endParaRPr lang="ru-RU" sz="1600" b="0" dirty="0">
                        <a:solidFill>
                          <a:schemeClr val="tx1">
                            <a:lumMod val="75000"/>
                            <a:lumOff val="25000"/>
                          </a:schemeClr>
                        </a:solidFill>
                        <a:latin typeface="+mn-lt"/>
                      </a:endParaRP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Краткое содержание: </a:t>
                      </a:r>
                      <a:r>
                        <a:rPr lang="ru-RU" sz="1600" b="0" dirty="0">
                          <a:solidFill>
                            <a:schemeClr val="tx1">
                              <a:lumMod val="75000"/>
                              <a:lumOff val="25000"/>
                            </a:schemeClr>
                          </a:solidFill>
                          <a:latin typeface="+mn-lt"/>
                        </a:rPr>
                        <a:t>документ должен содержать</a:t>
                      </a:r>
                      <a:r>
                        <a:rPr lang="ru-RU" sz="1600" b="0" baseline="0" dirty="0">
                          <a:solidFill>
                            <a:schemeClr val="tx1">
                              <a:lumMod val="75000"/>
                              <a:lumOff val="25000"/>
                            </a:schemeClr>
                          </a:solidFill>
                          <a:latin typeface="+mn-lt"/>
                        </a:rPr>
                        <a:t> перечни конкретных показателей, представляющих собой позиции/параметры оценивания и количественные/качественные результаты оценки, т.е. позиции/параметры, которые лягут в основу дальнейшего анализа; показатели должны быть реалистичными и соответствовать обоснованной цели.</a:t>
                      </a:r>
                      <a:endParaRPr lang="ru-RU" sz="1600" b="0" dirty="0">
                        <a:solidFill>
                          <a:schemeClr val="tx1">
                            <a:lumMod val="75000"/>
                            <a:lumOff val="25000"/>
                          </a:schemeClr>
                        </a:solidFill>
                        <a:latin typeface="+mn-lt"/>
                      </a:endParaRPr>
                    </a:p>
                  </a:txBody>
                  <a:tcPr/>
                </a:tc>
                <a:extLst>
                  <a:ext uri="{0D108BD9-81ED-4DB2-BD59-A6C34878D82A}">
                    <a16:rowId xmlns:a16="http://schemas.microsoft.com/office/drawing/2014/main" xmlns="" val="352216786"/>
                  </a:ext>
                </a:extLst>
              </a:tr>
            </a:tbl>
          </a:graphicData>
        </a:graphic>
      </p:graphicFrame>
      <p:pic>
        <p:nvPicPr>
          <p:cNvPr id="6"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
            <a:ext cx="1092654" cy="1025484"/>
          </a:xfrm>
          <a:prstGeom prst="rect">
            <a:avLst/>
          </a:prstGeom>
          <a:noFill/>
        </p:spPr>
      </p:pic>
    </p:spTree>
    <p:extLst>
      <p:ext uri="{BB962C8B-B14F-4D97-AF65-F5344CB8AC3E}">
        <p14:creationId xmlns:p14="http://schemas.microsoft.com/office/powerpoint/2010/main" xmlns="" val="2458558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69571" y="166459"/>
            <a:ext cx="10064969" cy="859025"/>
          </a:xfrm>
        </p:spPr>
        <p:txBody>
          <a:bodyPr>
            <a:noAutofit/>
          </a:bodyPr>
          <a:lstStyle/>
          <a:p>
            <a:pPr algn="ctr"/>
            <a:r>
              <a:rPr lang="ru-RU" sz="2800" b="1" dirty="0">
                <a:solidFill>
                  <a:schemeClr val="accent1">
                    <a:lumMod val="50000"/>
                  </a:schemeClr>
                </a:solidFill>
                <a:latin typeface="+mn-lt"/>
                <a:cs typeface="Times New Roman" pitchFamily="18" charset="0"/>
              </a:rPr>
              <a:t>Методические рекомендации по  </a:t>
            </a:r>
            <a:br>
              <a:rPr lang="ru-RU" sz="2800" b="1" dirty="0">
                <a:solidFill>
                  <a:schemeClr val="accent1">
                    <a:lumMod val="50000"/>
                  </a:schemeClr>
                </a:solidFill>
                <a:latin typeface="+mn-lt"/>
                <a:cs typeface="Times New Roman" pitchFamily="18" charset="0"/>
              </a:rPr>
            </a:br>
            <a:r>
              <a:rPr lang="ru-RU" sz="2800" b="1" dirty="0">
                <a:solidFill>
                  <a:schemeClr val="accent1">
                    <a:lumMod val="50000"/>
                  </a:schemeClr>
                </a:solidFill>
                <a:latin typeface="+mn-lt"/>
                <a:cs typeface="Times New Roman" pitchFamily="18" charset="0"/>
              </a:rPr>
              <a:t>по организации и проведению Оценки</a:t>
            </a:r>
            <a:endParaRPr lang="ru-RU" sz="2800" b="1" dirty="0">
              <a:solidFill>
                <a:schemeClr val="accent1">
                  <a:lumMod val="50000"/>
                </a:schemeClr>
              </a:solidFill>
              <a:latin typeface="+mn-lt"/>
            </a:endParaRPr>
          </a:p>
        </p:txBody>
      </p:sp>
      <p:sp>
        <p:nvSpPr>
          <p:cNvPr id="2" name="Номер слайда 1"/>
          <p:cNvSpPr>
            <a:spLocks noGrp="1"/>
          </p:cNvSpPr>
          <p:nvPr>
            <p:ph type="sldNum" sz="quarter" idx="12"/>
          </p:nvPr>
        </p:nvSpPr>
        <p:spPr/>
        <p:txBody>
          <a:bodyPr/>
          <a:lstStyle/>
          <a:p>
            <a:fld id="{6E555D1B-D99D-404D-AECC-86AE0C44F1EF}" type="slidenum">
              <a:rPr lang="ru-RU" smtClean="0"/>
              <a:pPr/>
              <a:t>14</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1022912251"/>
              </p:ext>
            </p:extLst>
          </p:nvPr>
        </p:nvGraphicFramePr>
        <p:xfrm>
          <a:off x="212271" y="1136909"/>
          <a:ext cx="11740242" cy="5345534"/>
        </p:xfrm>
        <a:graphic>
          <a:graphicData uri="http://schemas.openxmlformats.org/drawingml/2006/table">
            <a:tbl>
              <a:tblPr firstRow="1" bandRow="1">
                <a:tableStyleId>{5C22544A-7EE6-4342-B048-85BDC9FD1C3A}</a:tableStyleId>
              </a:tblPr>
              <a:tblGrid>
                <a:gridCol w="2353459">
                  <a:extLst>
                    <a:ext uri="{9D8B030D-6E8A-4147-A177-3AD203B41FA5}">
                      <a16:colId xmlns:a16="http://schemas.microsoft.com/office/drawing/2014/main" xmlns="" val="2126801250"/>
                    </a:ext>
                  </a:extLst>
                </a:gridCol>
                <a:gridCol w="2776743">
                  <a:extLst>
                    <a:ext uri="{9D8B030D-6E8A-4147-A177-3AD203B41FA5}">
                      <a16:colId xmlns:a16="http://schemas.microsoft.com/office/drawing/2014/main" xmlns="" val="58784750"/>
                    </a:ext>
                  </a:extLst>
                </a:gridCol>
                <a:gridCol w="6610040">
                  <a:extLst>
                    <a:ext uri="{9D8B030D-6E8A-4147-A177-3AD203B41FA5}">
                      <a16:colId xmlns:a16="http://schemas.microsoft.com/office/drawing/2014/main" xmlns="" val="1701133170"/>
                    </a:ext>
                  </a:extLst>
                </a:gridCol>
              </a:tblGrid>
              <a:tr h="977872">
                <a:tc>
                  <a:txBody>
                    <a:bodyPr/>
                    <a:lstStyle/>
                    <a:p>
                      <a:pPr algn="ctr"/>
                      <a:r>
                        <a:rPr lang="ru-RU" sz="1800" dirty="0"/>
                        <a:t>Компонент</a:t>
                      </a:r>
                      <a:r>
                        <a:rPr lang="ru-RU" sz="1800" baseline="0" dirty="0"/>
                        <a:t> управленческого цикла</a:t>
                      </a:r>
                      <a:endParaRPr lang="ru-RU" sz="1800" dirty="0"/>
                    </a:p>
                  </a:txBody>
                  <a:tcPr/>
                </a:tc>
                <a:tc>
                  <a:txBody>
                    <a:bodyPr/>
                    <a:lstStyle/>
                    <a:p>
                      <a:pPr algn="ctr"/>
                      <a:r>
                        <a:rPr lang="ru-RU" sz="1800" dirty="0"/>
                        <a:t>Параметры</a:t>
                      </a:r>
                      <a:r>
                        <a:rPr lang="ru-RU" sz="1800" baseline="0" dirty="0"/>
                        <a:t> оценивания компонента</a:t>
                      </a:r>
                      <a:endParaRPr lang="ru-RU" sz="1800" dirty="0"/>
                    </a:p>
                  </a:txBody>
                  <a:tcPr/>
                </a:tc>
                <a:tc>
                  <a:txBody>
                    <a:bodyPr/>
                    <a:lstStyle/>
                    <a:p>
                      <a:pPr algn="ctr"/>
                      <a:r>
                        <a:rPr lang="ru-RU" sz="1800" dirty="0"/>
                        <a:t>Характеристика</a:t>
                      </a:r>
                      <a:r>
                        <a:rPr lang="ru-RU" sz="1800" baseline="0" dirty="0"/>
                        <a:t> документов</a:t>
                      </a:r>
                      <a:endParaRPr lang="ru-RU" sz="1800" dirty="0"/>
                    </a:p>
                  </a:txBody>
                  <a:tcPr/>
                </a:tc>
                <a:extLst>
                  <a:ext uri="{0D108BD9-81ED-4DB2-BD59-A6C34878D82A}">
                    <a16:rowId xmlns:a16="http://schemas.microsoft.com/office/drawing/2014/main" xmlns="" val="240992565"/>
                  </a:ext>
                </a:extLst>
              </a:tr>
              <a:tr h="4367662">
                <a:tc>
                  <a:txBody>
                    <a:bodyPr/>
                    <a:lstStyle/>
                    <a:p>
                      <a:pPr algn="l">
                        <a:lnSpc>
                          <a:spcPct val="107000"/>
                        </a:lnSpc>
                        <a:spcAft>
                          <a:spcPts val="0"/>
                        </a:spcAft>
                      </a:pPr>
                      <a:r>
                        <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Методы</a:t>
                      </a:r>
                      <a:r>
                        <a:rPr lang="ru-RU" sz="180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сбора и обработки информации</a:t>
                      </a:r>
                      <a:endPar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7780" marR="17780" marT="0" marB="0"/>
                </a:tc>
                <a:tc>
                  <a:txBody>
                    <a:bodyPr/>
                    <a:lstStyle/>
                    <a:p>
                      <a:pPr marL="342900" indent="-342900" algn="l">
                        <a:buAutoNum type="arabicPeriod"/>
                      </a:pPr>
                      <a:r>
                        <a:rPr lang="ru-RU" sz="1600" b="1" dirty="0">
                          <a:solidFill>
                            <a:schemeClr val="tx1">
                              <a:lumMod val="75000"/>
                              <a:lumOff val="25000"/>
                            </a:schemeClr>
                          </a:solidFill>
                          <a:latin typeface="+mn-lt"/>
                        </a:rPr>
                        <a:t>Наличие описания</a:t>
                      </a:r>
                      <a:r>
                        <a:rPr lang="ru-RU" sz="1600" b="1" baseline="0" dirty="0">
                          <a:solidFill>
                            <a:schemeClr val="tx1">
                              <a:lumMod val="75000"/>
                              <a:lumOff val="25000"/>
                            </a:schemeClr>
                          </a:solidFill>
                          <a:latin typeface="+mn-lt"/>
                        </a:rPr>
                        <a:t> методов сбора информации</a:t>
                      </a:r>
                    </a:p>
                    <a:p>
                      <a:pPr marL="342900" indent="-342900" algn="l">
                        <a:buAutoNum type="arabicPeriod"/>
                      </a:pPr>
                      <a:r>
                        <a:rPr lang="ru-RU" sz="1600" b="1" baseline="0" dirty="0">
                          <a:solidFill>
                            <a:schemeClr val="tx1">
                              <a:lumMod val="75000"/>
                              <a:lumOff val="25000"/>
                            </a:schemeClr>
                          </a:solidFill>
                          <a:latin typeface="+mn-lt"/>
                        </a:rPr>
                        <a:t>Наличие описания методов обработки информации</a:t>
                      </a:r>
                    </a:p>
                    <a:p>
                      <a:pPr marL="342900" indent="-342900" algn="l">
                        <a:buAutoNum type="arabicPeriod"/>
                      </a:pPr>
                      <a:r>
                        <a:rPr lang="ru-RU" sz="1600" b="1" baseline="0" dirty="0">
                          <a:solidFill>
                            <a:schemeClr val="tx1">
                              <a:lumMod val="75000"/>
                              <a:lumOff val="25000"/>
                            </a:schemeClr>
                          </a:solidFill>
                          <a:latin typeface="+mn-lt"/>
                        </a:rPr>
                        <a:t>Использование информационных систем для сбора информации</a:t>
                      </a:r>
                      <a:endParaRPr lang="ru-RU" sz="1600" b="1" dirty="0">
                        <a:solidFill>
                          <a:schemeClr val="tx1">
                            <a:lumMod val="75000"/>
                            <a:lumOff val="25000"/>
                          </a:schemeClr>
                        </a:solidFill>
                        <a:latin typeface="+mn-lt"/>
                      </a:endParaRPr>
                    </a:p>
                  </a:txBody>
                  <a:tcPr/>
                </a:tc>
                <a:tc>
                  <a:txBody>
                    <a:bodyPr/>
                    <a:lstStyle/>
                    <a:p>
                      <a:pPr algn="l"/>
                      <a:r>
                        <a:rPr lang="ru-RU" sz="1600" b="1" dirty="0">
                          <a:solidFill>
                            <a:schemeClr val="tx1">
                              <a:lumMod val="75000"/>
                              <a:lumOff val="25000"/>
                            </a:schemeClr>
                          </a:solidFill>
                          <a:latin typeface="+mn-lt"/>
                        </a:rPr>
                        <a:t>Тип документа: </a:t>
                      </a:r>
                      <a:r>
                        <a:rPr lang="ru-RU" sz="1600" b="0" dirty="0">
                          <a:solidFill>
                            <a:schemeClr val="tx1">
                              <a:lumMod val="75000"/>
                              <a:lumOff val="25000"/>
                            </a:schemeClr>
                          </a:solidFill>
                          <a:latin typeface="+mn-lt"/>
                        </a:rPr>
                        <a:t>концептуальный документ.</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Пример документа</a:t>
                      </a:r>
                      <a:r>
                        <a:rPr lang="ru-RU" sz="1600" b="0" dirty="0">
                          <a:solidFill>
                            <a:schemeClr val="tx1">
                              <a:lumMod val="75000"/>
                              <a:lumOff val="25000"/>
                            </a:schemeClr>
                          </a:solidFill>
                          <a:latin typeface="+mn-lt"/>
                        </a:rPr>
                        <a:t>: муниципальная программа, концепция, положение, модель, методология или</a:t>
                      </a:r>
                      <a:r>
                        <a:rPr lang="ru-RU" sz="1600" b="0" baseline="0" dirty="0">
                          <a:solidFill>
                            <a:schemeClr val="tx1">
                              <a:lumMod val="75000"/>
                              <a:lumOff val="25000"/>
                            </a:schemeClr>
                          </a:solidFill>
                          <a:latin typeface="+mn-lt"/>
                        </a:rPr>
                        <a:t> отдельный документ, утверждающий методы сбора и обработки информации, и т.п.</a:t>
                      </a:r>
                      <a:endParaRPr lang="ru-RU" sz="1600" b="0" dirty="0">
                        <a:solidFill>
                          <a:schemeClr val="tx1">
                            <a:lumMod val="75000"/>
                            <a:lumOff val="25000"/>
                          </a:schemeClr>
                        </a:solidFill>
                        <a:latin typeface="+mn-lt"/>
                      </a:endParaRP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Краткое содержание: </a:t>
                      </a:r>
                      <a:r>
                        <a:rPr lang="ru-RU" sz="1600" b="0" dirty="0">
                          <a:solidFill>
                            <a:schemeClr val="tx1">
                              <a:lumMod val="75000"/>
                              <a:lumOff val="25000"/>
                            </a:schemeClr>
                          </a:solidFill>
                          <a:latin typeface="+mn-lt"/>
                        </a:rPr>
                        <a:t>документ должен содержать</a:t>
                      </a:r>
                      <a:r>
                        <a:rPr lang="ru-RU" sz="1600" b="0" baseline="0" dirty="0">
                          <a:solidFill>
                            <a:schemeClr val="tx1">
                              <a:lumMod val="75000"/>
                              <a:lumOff val="25000"/>
                            </a:schemeClr>
                          </a:solidFill>
                          <a:latin typeface="+mn-lt"/>
                        </a:rPr>
                        <a:t> описание методов сбора и обработки информации по каждому из заявленных муниципалитетом показателей, алгоритм/порядок сбора информации, если сбор информации осуществляется с использованием информационных систем, то указать, по каким показателям, каких систем и каким образом.</a:t>
                      </a:r>
                      <a:endParaRPr lang="ru-RU" sz="1600" b="0" dirty="0">
                        <a:solidFill>
                          <a:schemeClr val="tx1">
                            <a:lumMod val="75000"/>
                            <a:lumOff val="25000"/>
                          </a:schemeClr>
                        </a:solidFill>
                        <a:latin typeface="+mn-lt"/>
                      </a:endParaRPr>
                    </a:p>
                  </a:txBody>
                  <a:tcPr/>
                </a:tc>
                <a:extLst>
                  <a:ext uri="{0D108BD9-81ED-4DB2-BD59-A6C34878D82A}">
                    <a16:rowId xmlns:a16="http://schemas.microsoft.com/office/drawing/2014/main" xmlns="" val="352216786"/>
                  </a:ext>
                </a:extLst>
              </a:tr>
            </a:tbl>
          </a:graphicData>
        </a:graphic>
      </p:graphicFrame>
      <p:pic>
        <p:nvPicPr>
          <p:cNvPr id="6"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
            <a:ext cx="1092654" cy="1025484"/>
          </a:xfrm>
          <a:prstGeom prst="rect">
            <a:avLst/>
          </a:prstGeom>
          <a:noFill/>
        </p:spPr>
      </p:pic>
    </p:spTree>
    <p:extLst>
      <p:ext uri="{BB962C8B-B14F-4D97-AF65-F5344CB8AC3E}">
        <p14:creationId xmlns:p14="http://schemas.microsoft.com/office/powerpoint/2010/main" xmlns="" val="532838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69571" y="166459"/>
            <a:ext cx="10064969" cy="859025"/>
          </a:xfrm>
        </p:spPr>
        <p:txBody>
          <a:bodyPr>
            <a:noAutofit/>
          </a:bodyPr>
          <a:lstStyle/>
          <a:p>
            <a:pPr algn="ctr"/>
            <a:r>
              <a:rPr lang="ru-RU" sz="2800" b="1" dirty="0">
                <a:solidFill>
                  <a:schemeClr val="accent1">
                    <a:lumMod val="50000"/>
                  </a:schemeClr>
                </a:solidFill>
                <a:latin typeface="+mn-lt"/>
                <a:cs typeface="Times New Roman" pitchFamily="18" charset="0"/>
              </a:rPr>
              <a:t>Методические рекомендации по  </a:t>
            </a:r>
            <a:br>
              <a:rPr lang="ru-RU" sz="2800" b="1" dirty="0">
                <a:solidFill>
                  <a:schemeClr val="accent1">
                    <a:lumMod val="50000"/>
                  </a:schemeClr>
                </a:solidFill>
                <a:latin typeface="+mn-lt"/>
                <a:cs typeface="Times New Roman" pitchFamily="18" charset="0"/>
              </a:rPr>
            </a:br>
            <a:r>
              <a:rPr lang="ru-RU" sz="2800" b="1" dirty="0">
                <a:solidFill>
                  <a:schemeClr val="accent1">
                    <a:lumMod val="50000"/>
                  </a:schemeClr>
                </a:solidFill>
                <a:latin typeface="+mn-lt"/>
                <a:cs typeface="Times New Roman" pitchFamily="18" charset="0"/>
              </a:rPr>
              <a:t>по организации и проведению Оценки</a:t>
            </a:r>
            <a:endParaRPr lang="ru-RU" sz="2800" b="1" dirty="0">
              <a:solidFill>
                <a:schemeClr val="accent1">
                  <a:lumMod val="50000"/>
                </a:schemeClr>
              </a:solidFill>
              <a:latin typeface="+mn-lt"/>
            </a:endParaRPr>
          </a:p>
        </p:txBody>
      </p:sp>
      <p:sp>
        <p:nvSpPr>
          <p:cNvPr id="2" name="Номер слайда 1"/>
          <p:cNvSpPr>
            <a:spLocks noGrp="1"/>
          </p:cNvSpPr>
          <p:nvPr>
            <p:ph type="sldNum" sz="quarter" idx="12"/>
          </p:nvPr>
        </p:nvSpPr>
        <p:spPr/>
        <p:txBody>
          <a:bodyPr/>
          <a:lstStyle/>
          <a:p>
            <a:fld id="{6E555D1B-D99D-404D-AECC-86AE0C44F1EF}" type="slidenum">
              <a:rPr lang="ru-RU" smtClean="0"/>
              <a:pPr/>
              <a:t>15</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2216739585"/>
              </p:ext>
            </p:extLst>
          </p:nvPr>
        </p:nvGraphicFramePr>
        <p:xfrm>
          <a:off x="212271" y="1136909"/>
          <a:ext cx="11740243" cy="5345534"/>
        </p:xfrm>
        <a:graphic>
          <a:graphicData uri="http://schemas.openxmlformats.org/drawingml/2006/table">
            <a:tbl>
              <a:tblPr firstRow="1" bandRow="1">
                <a:tableStyleId>{5C22544A-7EE6-4342-B048-85BDC9FD1C3A}</a:tableStyleId>
              </a:tblPr>
              <a:tblGrid>
                <a:gridCol w="2353460">
                  <a:extLst>
                    <a:ext uri="{9D8B030D-6E8A-4147-A177-3AD203B41FA5}">
                      <a16:colId xmlns:a16="http://schemas.microsoft.com/office/drawing/2014/main" xmlns="" val="2126801250"/>
                    </a:ext>
                  </a:extLst>
                </a:gridCol>
                <a:gridCol w="2776743">
                  <a:extLst>
                    <a:ext uri="{9D8B030D-6E8A-4147-A177-3AD203B41FA5}">
                      <a16:colId xmlns:a16="http://schemas.microsoft.com/office/drawing/2014/main" xmlns="" val="58784750"/>
                    </a:ext>
                  </a:extLst>
                </a:gridCol>
                <a:gridCol w="6610040">
                  <a:extLst>
                    <a:ext uri="{9D8B030D-6E8A-4147-A177-3AD203B41FA5}">
                      <a16:colId xmlns:a16="http://schemas.microsoft.com/office/drawing/2014/main" xmlns="" val="1701133170"/>
                    </a:ext>
                  </a:extLst>
                </a:gridCol>
              </a:tblGrid>
              <a:tr h="977872">
                <a:tc>
                  <a:txBody>
                    <a:bodyPr/>
                    <a:lstStyle/>
                    <a:p>
                      <a:pPr algn="ctr"/>
                      <a:r>
                        <a:rPr lang="ru-RU" sz="1800" dirty="0"/>
                        <a:t>Компонент</a:t>
                      </a:r>
                      <a:r>
                        <a:rPr lang="ru-RU" sz="1800" baseline="0" dirty="0"/>
                        <a:t> управленческого цикла</a:t>
                      </a:r>
                      <a:endParaRPr lang="ru-RU" sz="1800" dirty="0"/>
                    </a:p>
                  </a:txBody>
                  <a:tcPr/>
                </a:tc>
                <a:tc>
                  <a:txBody>
                    <a:bodyPr/>
                    <a:lstStyle/>
                    <a:p>
                      <a:pPr algn="ctr"/>
                      <a:r>
                        <a:rPr lang="ru-RU" sz="1800" dirty="0"/>
                        <a:t>Параметры</a:t>
                      </a:r>
                      <a:r>
                        <a:rPr lang="ru-RU" sz="1800" baseline="0" dirty="0"/>
                        <a:t> оценивания компонента</a:t>
                      </a:r>
                      <a:endParaRPr lang="ru-RU" sz="1800" dirty="0"/>
                    </a:p>
                  </a:txBody>
                  <a:tcPr/>
                </a:tc>
                <a:tc>
                  <a:txBody>
                    <a:bodyPr/>
                    <a:lstStyle/>
                    <a:p>
                      <a:pPr algn="ctr"/>
                      <a:r>
                        <a:rPr lang="ru-RU" sz="1800" dirty="0"/>
                        <a:t>Характеристика</a:t>
                      </a:r>
                      <a:r>
                        <a:rPr lang="ru-RU" sz="1800" baseline="0" dirty="0"/>
                        <a:t> документов</a:t>
                      </a:r>
                      <a:endParaRPr lang="ru-RU" sz="1800" dirty="0"/>
                    </a:p>
                  </a:txBody>
                  <a:tcPr/>
                </a:tc>
                <a:extLst>
                  <a:ext uri="{0D108BD9-81ED-4DB2-BD59-A6C34878D82A}">
                    <a16:rowId xmlns:a16="http://schemas.microsoft.com/office/drawing/2014/main" xmlns="" val="240992565"/>
                  </a:ext>
                </a:extLst>
              </a:tr>
              <a:tr h="4367662">
                <a:tc>
                  <a:txBody>
                    <a:bodyPr/>
                    <a:lstStyle/>
                    <a:p>
                      <a:pPr algn="l">
                        <a:lnSpc>
                          <a:spcPct val="107000"/>
                        </a:lnSpc>
                        <a:spcAft>
                          <a:spcPts val="0"/>
                        </a:spcAft>
                      </a:pPr>
                      <a:r>
                        <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Мониторинг</a:t>
                      </a:r>
                      <a:r>
                        <a:rPr lang="ru-RU" sz="180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показателей</a:t>
                      </a:r>
                      <a:endPar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7780" marR="17780" marT="0" marB="0"/>
                </a:tc>
                <a:tc>
                  <a:txBody>
                    <a:bodyPr/>
                    <a:lstStyle/>
                    <a:p>
                      <a:pPr marL="342900" indent="-342900" algn="l">
                        <a:buAutoNum type="arabicPeriod"/>
                      </a:pPr>
                      <a:r>
                        <a:rPr lang="ru-RU" sz="1600" b="1" dirty="0">
                          <a:solidFill>
                            <a:schemeClr val="tx1">
                              <a:lumMod val="75000"/>
                              <a:lumOff val="25000"/>
                            </a:schemeClr>
                          </a:solidFill>
                          <a:latin typeface="+mn-lt"/>
                        </a:rPr>
                        <a:t>Наличие </a:t>
                      </a:r>
                      <a:r>
                        <a:rPr lang="ru-RU" sz="1600" b="1" baseline="0" dirty="0">
                          <a:solidFill>
                            <a:schemeClr val="tx1">
                              <a:lumMod val="75000"/>
                              <a:lumOff val="25000"/>
                            </a:schemeClr>
                          </a:solidFill>
                          <a:latin typeface="+mn-lt"/>
                        </a:rPr>
                        <a:t>мониторинга показателей</a:t>
                      </a:r>
                    </a:p>
                    <a:p>
                      <a:pPr marL="342900" indent="-342900" algn="l">
                        <a:buAutoNum type="arabicPeriod"/>
                      </a:pPr>
                      <a:r>
                        <a:rPr lang="ru-RU" sz="1600" b="1" baseline="0" dirty="0">
                          <a:solidFill>
                            <a:schemeClr val="tx1">
                              <a:lumMod val="75000"/>
                              <a:lumOff val="25000"/>
                            </a:schemeClr>
                          </a:solidFill>
                          <a:latin typeface="+mn-lt"/>
                        </a:rPr>
                        <a:t>Наличие сведений о сроках проведения мониторинга показателей</a:t>
                      </a:r>
                    </a:p>
                    <a:p>
                      <a:pPr marL="342900" indent="-342900" algn="l">
                        <a:buAutoNum type="arabicPeriod"/>
                      </a:pPr>
                      <a:r>
                        <a:rPr lang="ru-RU" sz="1600" b="1" baseline="0" dirty="0">
                          <a:solidFill>
                            <a:schemeClr val="tx1">
                              <a:lumMod val="75000"/>
                              <a:lumOff val="25000"/>
                            </a:schemeClr>
                          </a:solidFill>
                          <a:latin typeface="+mn-lt"/>
                        </a:rPr>
                        <a:t>Наличие сведений об использовании результатов мониторинга показателей</a:t>
                      </a:r>
                      <a:endParaRPr lang="ru-RU" sz="1600" b="1" dirty="0">
                        <a:solidFill>
                          <a:schemeClr val="tx1">
                            <a:lumMod val="75000"/>
                            <a:lumOff val="25000"/>
                          </a:schemeClr>
                        </a:solidFill>
                        <a:latin typeface="+mn-lt"/>
                      </a:endParaRPr>
                    </a:p>
                  </a:txBody>
                  <a:tcPr/>
                </a:tc>
                <a:tc>
                  <a:txBody>
                    <a:bodyPr/>
                    <a:lstStyle/>
                    <a:p>
                      <a:pPr algn="l"/>
                      <a:r>
                        <a:rPr lang="ru-RU" sz="1600" b="1" dirty="0">
                          <a:solidFill>
                            <a:schemeClr val="tx1">
                              <a:lumMod val="75000"/>
                              <a:lumOff val="25000"/>
                            </a:schemeClr>
                          </a:solidFill>
                          <a:latin typeface="+mn-lt"/>
                        </a:rPr>
                        <a:t>Тип документа: </a:t>
                      </a:r>
                      <a:r>
                        <a:rPr lang="ru-RU" sz="1600" b="0" dirty="0">
                          <a:solidFill>
                            <a:schemeClr val="tx1">
                              <a:lumMod val="75000"/>
                              <a:lumOff val="25000"/>
                            </a:schemeClr>
                          </a:solidFill>
                          <a:latin typeface="+mn-lt"/>
                        </a:rPr>
                        <a:t>процессуальный документ.</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Пример документа</a:t>
                      </a:r>
                      <a:r>
                        <a:rPr lang="ru-RU" sz="1600" b="0" dirty="0">
                          <a:solidFill>
                            <a:schemeClr val="tx1">
                              <a:lumMod val="75000"/>
                              <a:lumOff val="25000"/>
                            </a:schemeClr>
                          </a:solidFill>
                          <a:latin typeface="+mn-lt"/>
                        </a:rPr>
                        <a:t>: приказ</a:t>
                      </a:r>
                      <a:r>
                        <a:rPr lang="ru-RU" sz="1600" b="0" baseline="0" dirty="0">
                          <a:solidFill>
                            <a:schemeClr val="tx1">
                              <a:lumMod val="75000"/>
                              <a:lumOff val="25000"/>
                            </a:schemeClr>
                          </a:solidFill>
                          <a:latin typeface="+mn-lt"/>
                        </a:rPr>
                        <a:t> о проведении мониторинга ( муниципальных показателей), письмо участникам образовательных отношений о предоставлении сведений (по муниципальным показателям), выгрузка из информационной системы с собранными сведениями, например в виде электронных таблиц и т.п.</a:t>
                      </a:r>
                      <a:endParaRPr lang="ru-RU" sz="1600" b="0" dirty="0">
                        <a:solidFill>
                          <a:schemeClr val="tx1">
                            <a:lumMod val="75000"/>
                            <a:lumOff val="25000"/>
                          </a:schemeClr>
                        </a:solidFill>
                        <a:latin typeface="+mn-lt"/>
                      </a:endParaRP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Краткое содержание: </a:t>
                      </a:r>
                      <a:r>
                        <a:rPr lang="ru-RU" sz="1600" b="0" dirty="0">
                          <a:solidFill>
                            <a:schemeClr val="tx1">
                              <a:lumMod val="75000"/>
                              <a:lumOff val="25000"/>
                            </a:schemeClr>
                          </a:solidFill>
                          <a:latin typeface="+mn-lt"/>
                        </a:rPr>
                        <a:t>документ должен содержать</a:t>
                      </a:r>
                      <a:r>
                        <a:rPr lang="ru-RU" sz="1600" b="0" baseline="0" dirty="0">
                          <a:solidFill>
                            <a:schemeClr val="tx1">
                              <a:lumMod val="75000"/>
                              <a:lumOff val="25000"/>
                            </a:schemeClr>
                          </a:solidFill>
                          <a:latin typeface="+mn-lt"/>
                        </a:rPr>
                        <a:t> сведения о проведении мониторинга показателей, о сроках его проведения, об участниках мониторинга (в отношении кого проводится мониторинг), об использовании результатов мониторинга показателей. </a:t>
                      </a:r>
                      <a:endParaRPr lang="ru-RU" sz="1600" b="0" dirty="0">
                        <a:solidFill>
                          <a:schemeClr val="tx1">
                            <a:lumMod val="75000"/>
                            <a:lumOff val="25000"/>
                          </a:schemeClr>
                        </a:solidFill>
                        <a:latin typeface="+mn-lt"/>
                      </a:endParaRPr>
                    </a:p>
                  </a:txBody>
                  <a:tcPr/>
                </a:tc>
                <a:extLst>
                  <a:ext uri="{0D108BD9-81ED-4DB2-BD59-A6C34878D82A}">
                    <a16:rowId xmlns:a16="http://schemas.microsoft.com/office/drawing/2014/main" xmlns="" val="352216786"/>
                  </a:ext>
                </a:extLst>
              </a:tr>
            </a:tbl>
          </a:graphicData>
        </a:graphic>
      </p:graphicFrame>
      <p:pic>
        <p:nvPicPr>
          <p:cNvPr id="6"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
            <a:ext cx="1092654" cy="1025484"/>
          </a:xfrm>
          <a:prstGeom prst="rect">
            <a:avLst/>
          </a:prstGeom>
          <a:noFill/>
        </p:spPr>
      </p:pic>
    </p:spTree>
    <p:extLst>
      <p:ext uri="{BB962C8B-B14F-4D97-AF65-F5344CB8AC3E}">
        <p14:creationId xmlns:p14="http://schemas.microsoft.com/office/powerpoint/2010/main" xmlns="" val="278487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69571" y="166459"/>
            <a:ext cx="10064969" cy="859025"/>
          </a:xfrm>
        </p:spPr>
        <p:txBody>
          <a:bodyPr>
            <a:noAutofit/>
          </a:bodyPr>
          <a:lstStyle/>
          <a:p>
            <a:pPr algn="ctr"/>
            <a:r>
              <a:rPr lang="ru-RU" sz="2800" b="1" dirty="0">
                <a:solidFill>
                  <a:schemeClr val="accent1">
                    <a:lumMod val="50000"/>
                  </a:schemeClr>
                </a:solidFill>
                <a:latin typeface="+mn-lt"/>
                <a:cs typeface="Times New Roman" pitchFamily="18" charset="0"/>
              </a:rPr>
              <a:t>Методические рекомендации по  </a:t>
            </a:r>
            <a:br>
              <a:rPr lang="ru-RU" sz="2800" b="1" dirty="0">
                <a:solidFill>
                  <a:schemeClr val="accent1">
                    <a:lumMod val="50000"/>
                  </a:schemeClr>
                </a:solidFill>
                <a:latin typeface="+mn-lt"/>
                <a:cs typeface="Times New Roman" pitchFamily="18" charset="0"/>
              </a:rPr>
            </a:br>
            <a:r>
              <a:rPr lang="ru-RU" sz="2800" b="1" dirty="0">
                <a:solidFill>
                  <a:schemeClr val="accent1">
                    <a:lumMod val="50000"/>
                  </a:schemeClr>
                </a:solidFill>
                <a:latin typeface="+mn-lt"/>
                <a:cs typeface="Times New Roman" pitchFamily="18" charset="0"/>
              </a:rPr>
              <a:t>по организации и проведению Оценки</a:t>
            </a:r>
            <a:endParaRPr lang="ru-RU" sz="2800" b="1" dirty="0">
              <a:solidFill>
                <a:schemeClr val="accent1">
                  <a:lumMod val="50000"/>
                </a:schemeClr>
              </a:solidFill>
              <a:latin typeface="+mn-lt"/>
            </a:endParaRPr>
          </a:p>
        </p:txBody>
      </p:sp>
      <p:sp>
        <p:nvSpPr>
          <p:cNvPr id="2" name="Номер слайда 1"/>
          <p:cNvSpPr>
            <a:spLocks noGrp="1"/>
          </p:cNvSpPr>
          <p:nvPr>
            <p:ph type="sldNum" sz="quarter" idx="12"/>
          </p:nvPr>
        </p:nvSpPr>
        <p:spPr/>
        <p:txBody>
          <a:bodyPr/>
          <a:lstStyle/>
          <a:p>
            <a:fld id="{6E555D1B-D99D-404D-AECC-86AE0C44F1EF}" type="slidenum">
              <a:rPr lang="ru-RU" smtClean="0"/>
              <a:pPr/>
              <a:t>16</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730528908"/>
              </p:ext>
            </p:extLst>
          </p:nvPr>
        </p:nvGraphicFramePr>
        <p:xfrm>
          <a:off x="212271" y="1136909"/>
          <a:ext cx="11756572" cy="5345534"/>
        </p:xfrm>
        <a:graphic>
          <a:graphicData uri="http://schemas.openxmlformats.org/drawingml/2006/table">
            <a:tbl>
              <a:tblPr firstRow="1" bandRow="1">
                <a:tableStyleId>{5C22544A-7EE6-4342-B048-85BDC9FD1C3A}</a:tableStyleId>
              </a:tblPr>
              <a:tblGrid>
                <a:gridCol w="2356733">
                  <a:extLst>
                    <a:ext uri="{9D8B030D-6E8A-4147-A177-3AD203B41FA5}">
                      <a16:colId xmlns:a16="http://schemas.microsoft.com/office/drawing/2014/main" xmlns="" val="2126801250"/>
                    </a:ext>
                  </a:extLst>
                </a:gridCol>
                <a:gridCol w="2780605">
                  <a:extLst>
                    <a:ext uri="{9D8B030D-6E8A-4147-A177-3AD203B41FA5}">
                      <a16:colId xmlns:a16="http://schemas.microsoft.com/office/drawing/2014/main" xmlns="" val="58784750"/>
                    </a:ext>
                  </a:extLst>
                </a:gridCol>
                <a:gridCol w="6619234">
                  <a:extLst>
                    <a:ext uri="{9D8B030D-6E8A-4147-A177-3AD203B41FA5}">
                      <a16:colId xmlns:a16="http://schemas.microsoft.com/office/drawing/2014/main" xmlns="" val="1701133170"/>
                    </a:ext>
                  </a:extLst>
                </a:gridCol>
              </a:tblGrid>
              <a:tr h="977872">
                <a:tc>
                  <a:txBody>
                    <a:bodyPr/>
                    <a:lstStyle/>
                    <a:p>
                      <a:pPr algn="ctr"/>
                      <a:r>
                        <a:rPr lang="ru-RU" sz="1800" dirty="0"/>
                        <a:t>Компонент</a:t>
                      </a:r>
                      <a:r>
                        <a:rPr lang="ru-RU" sz="1800" baseline="0" dirty="0"/>
                        <a:t> управленческого цикла</a:t>
                      </a:r>
                      <a:endParaRPr lang="ru-RU" sz="1800" dirty="0"/>
                    </a:p>
                  </a:txBody>
                  <a:tcPr/>
                </a:tc>
                <a:tc>
                  <a:txBody>
                    <a:bodyPr/>
                    <a:lstStyle/>
                    <a:p>
                      <a:pPr algn="ctr"/>
                      <a:r>
                        <a:rPr lang="ru-RU" sz="1800" dirty="0"/>
                        <a:t>Параметры</a:t>
                      </a:r>
                      <a:r>
                        <a:rPr lang="ru-RU" sz="1800" baseline="0" dirty="0"/>
                        <a:t> оценивания компонента</a:t>
                      </a:r>
                      <a:endParaRPr lang="ru-RU" sz="1800" dirty="0"/>
                    </a:p>
                  </a:txBody>
                  <a:tcPr/>
                </a:tc>
                <a:tc>
                  <a:txBody>
                    <a:bodyPr/>
                    <a:lstStyle/>
                    <a:p>
                      <a:pPr algn="ctr"/>
                      <a:r>
                        <a:rPr lang="ru-RU" sz="1800" dirty="0"/>
                        <a:t>Характеристика</a:t>
                      </a:r>
                      <a:r>
                        <a:rPr lang="ru-RU" sz="1800" baseline="0" dirty="0"/>
                        <a:t> документов</a:t>
                      </a:r>
                      <a:endParaRPr lang="ru-RU" sz="1800" dirty="0"/>
                    </a:p>
                  </a:txBody>
                  <a:tcPr/>
                </a:tc>
                <a:extLst>
                  <a:ext uri="{0D108BD9-81ED-4DB2-BD59-A6C34878D82A}">
                    <a16:rowId xmlns:a16="http://schemas.microsoft.com/office/drawing/2014/main" xmlns="" val="240992565"/>
                  </a:ext>
                </a:extLst>
              </a:tr>
              <a:tr h="4367662">
                <a:tc>
                  <a:txBody>
                    <a:bodyPr/>
                    <a:lstStyle/>
                    <a:p>
                      <a:pPr algn="l">
                        <a:lnSpc>
                          <a:spcPct val="107000"/>
                        </a:lnSpc>
                        <a:spcAft>
                          <a:spcPts val="0"/>
                        </a:spcAft>
                      </a:pPr>
                      <a:r>
                        <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Анализ</a:t>
                      </a:r>
                      <a:r>
                        <a:rPr lang="ru-RU" sz="180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результатов мониторинга</a:t>
                      </a:r>
                      <a:endPar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7780" marR="17780" marT="0" marB="0"/>
                </a:tc>
                <a:tc>
                  <a:txBody>
                    <a:bodyPr/>
                    <a:lstStyle/>
                    <a:p>
                      <a:pPr marL="342900" indent="-342900" algn="l">
                        <a:buAutoNum type="arabicPeriod"/>
                      </a:pPr>
                      <a:r>
                        <a:rPr lang="ru-RU" sz="1600" b="1" dirty="0">
                          <a:solidFill>
                            <a:schemeClr val="tx1">
                              <a:lumMod val="75000"/>
                              <a:lumOff val="25000"/>
                            </a:schemeClr>
                          </a:solidFill>
                          <a:latin typeface="+mn-lt"/>
                        </a:rPr>
                        <a:t>Наличие анализа </a:t>
                      </a:r>
                      <a:r>
                        <a:rPr lang="ru-RU" sz="1600" b="1" baseline="0" dirty="0">
                          <a:solidFill>
                            <a:schemeClr val="tx1">
                              <a:lumMod val="75000"/>
                              <a:lumOff val="25000"/>
                            </a:schemeClr>
                          </a:solidFill>
                          <a:latin typeface="+mn-lt"/>
                        </a:rPr>
                        <a:t>результатов мониторинга показателей</a:t>
                      </a:r>
                    </a:p>
                    <a:p>
                      <a:pPr marL="342900" indent="-342900" algn="l">
                        <a:buAutoNum type="arabicPeriod"/>
                      </a:pPr>
                      <a:r>
                        <a:rPr lang="ru-RU" sz="1600" b="1" baseline="0" dirty="0">
                          <a:solidFill>
                            <a:schemeClr val="tx1">
                              <a:lumMod val="75000"/>
                              <a:lumOff val="25000"/>
                            </a:schemeClr>
                          </a:solidFill>
                          <a:latin typeface="+mn-lt"/>
                        </a:rPr>
                        <a:t>Использование элементов кластеризации при проведении анализа</a:t>
                      </a:r>
                    </a:p>
                    <a:p>
                      <a:pPr marL="342900" indent="-342900" algn="l">
                        <a:buAutoNum type="arabicPeriod"/>
                      </a:pPr>
                      <a:r>
                        <a:rPr lang="ru-RU" sz="1600" b="1" baseline="0" dirty="0">
                          <a:solidFill>
                            <a:schemeClr val="tx1">
                              <a:lumMod val="75000"/>
                              <a:lumOff val="25000"/>
                            </a:schemeClr>
                          </a:solidFill>
                          <a:latin typeface="+mn-lt"/>
                        </a:rPr>
                        <a:t>Выявление факторов, влияющих на результаты анализа</a:t>
                      </a:r>
                      <a:endParaRPr lang="ru-RU" sz="1600" b="1" dirty="0">
                        <a:solidFill>
                          <a:schemeClr val="tx1">
                            <a:lumMod val="75000"/>
                            <a:lumOff val="25000"/>
                          </a:schemeClr>
                        </a:solidFill>
                        <a:latin typeface="+mn-lt"/>
                      </a:endParaRPr>
                    </a:p>
                  </a:txBody>
                  <a:tcPr/>
                </a:tc>
                <a:tc>
                  <a:txBody>
                    <a:bodyPr/>
                    <a:lstStyle/>
                    <a:p>
                      <a:pPr algn="l"/>
                      <a:r>
                        <a:rPr lang="ru-RU" sz="1600" b="1" dirty="0">
                          <a:solidFill>
                            <a:schemeClr val="tx1">
                              <a:lumMod val="75000"/>
                              <a:lumOff val="25000"/>
                            </a:schemeClr>
                          </a:solidFill>
                          <a:latin typeface="+mn-lt"/>
                        </a:rPr>
                        <a:t>Тип документа: </a:t>
                      </a:r>
                      <a:r>
                        <a:rPr lang="ru-RU" sz="1600" b="0" dirty="0">
                          <a:solidFill>
                            <a:schemeClr val="tx1">
                              <a:lumMod val="75000"/>
                              <a:lumOff val="25000"/>
                            </a:schemeClr>
                          </a:solidFill>
                          <a:latin typeface="+mn-lt"/>
                        </a:rPr>
                        <a:t>процессуальный документ.</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Пример документа</a:t>
                      </a:r>
                      <a:r>
                        <a:rPr lang="ru-RU" sz="1600" b="0" dirty="0">
                          <a:solidFill>
                            <a:schemeClr val="tx1">
                              <a:lumMod val="75000"/>
                              <a:lumOff val="25000"/>
                            </a:schemeClr>
                          </a:solidFill>
                          <a:latin typeface="+mn-lt"/>
                        </a:rPr>
                        <a:t>: анализ результатов мониторинга муниципальных показателей, рассмотренный, например</a:t>
                      </a:r>
                      <a:r>
                        <a:rPr lang="ru-RU" sz="1600" b="0" baseline="0" dirty="0">
                          <a:solidFill>
                            <a:schemeClr val="tx1">
                              <a:lumMod val="75000"/>
                              <a:lumOff val="25000"/>
                            </a:schemeClr>
                          </a:solidFill>
                          <a:latin typeface="+mn-lt"/>
                        </a:rPr>
                        <a:t>, на заседании рабочей группы и т.п., направленный участникам образовательных отношений</a:t>
                      </a:r>
                      <a:endParaRPr lang="ru-RU" sz="1600" b="0" dirty="0">
                        <a:solidFill>
                          <a:schemeClr val="tx1">
                            <a:lumMod val="75000"/>
                            <a:lumOff val="25000"/>
                          </a:schemeClr>
                        </a:solidFill>
                        <a:latin typeface="+mn-lt"/>
                      </a:endParaRP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Краткое содержание: </a:t>
                      </a:r>
                      <a:r>
                        <a:rPr lang="ru-RU" sz="1600" b="0" dirty="0">
                          <a:solidFill>
                            <a:schemeClr val="tx1">
                              <a:lumMod val="75000"/>
                              <a:lumOff val="25000"/>
                            </a:schemeClr>
                          </a:solidFill>
                          <a:latin typeface="+mn-lt"/>
                        </a:rPr>
                        <a:t>документ должен содержать</a:t>
                      </a:r>
                      <a:r>
                        <a:rPr lang="ru-RU" sz="1600" b="0" baseline="0" dirty="0">
                          <a:solidFill>
                            <a:schemeClr val="tx1">
                              <a:lumMod val="75000"/>
                              <a:lumOff val="25000"/>
                            </a:schemeClr>
                          </a:solidFill>
                          <a:latin typeface="+mn-lt"/>
                        </a:rPr>
                        <a:t> не только описание статистических фактов, но и факты, определяющие такие результаты; анализ предполагает выявление не только дефицитов, но и успешных практик; для более глубокого изучения результатов можно использовать элементы кластеризации, т.е. упорядочивания объектов в однородные группы по ряду признаков. </a:t>
                      </a:r>
                      <a:endParaRPr lang="ru-RU" sz="1600" b="0" dirty="0">
                        <a:solidFill>
                          <a:schemeClr val="tx1">
                            <a:lumMod val="75000"/>
                            <a:lumOff val="25000"/>
                          </a:schemeClr>
                        </a:solidFill>
                        <a:latin typeface="+mn-lt"/>
                      </a:endParaRPr>
                    </a:p>
                  </a:txBody>
                  <a:tcPr/>
                </a:tc>
                <a:extLst>
                  <a:ext uri="{0D108BD9-81ED-4DB2-BD59-A6C34878D82A}">
                    <a16:rowId xmlns:a16="http://schemas.microsoft.com/office/drawing/2014/main" xmlns="" val="352216786"/>
                  </a:ext>
                </a:extLst>
              </a:tr>
            </a:tbl>
          </a:graphicData>
        </a:graphic>
      </p:graphicFrame>
      <p:pic>
        <p:nvPicPr>
          <p:cNvPr id="6"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
            <a:ext cx="1092654" cy="1025484"/>
          </a:xfrm>
          <a:prstGeom prst="rect">
            <a:avLst/>
          </a:prstGeom>
          <a:noFill/>
        </p:spPr>
      </p:pic>
    </p:spTree>
    <p:extLst>
      <p:ext uri="{BB962C8B-B14F-4D97-AF65-F5344CB8AC3E}">
        <p14:creationId xmlns:p14="http://schemas.microsoft.com/office/powerpoint/2010/main" xmlns="" val="1940013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69571" y="166459"/>
            <a:ext cx="10064969" cy="859025"/>
          </a:xfrm>
        </p:spPr>
        <p:txBody>
          <a:bodyPr>
            <a:noAutofit/>
          </a:bodyPr>
          <a:lstStyle/>
          <a:p>
            <a:pPr algn="ctr"/>
            <a:r>
              <a:rPr lang="ru-RU" sz="2800" b="1" dirty="0">
                <a:solidFill>
                  <a:schemeClr val="accent1">
                    <a:lumMod val="50000"/>
                  </a:schemeClr>
                </a:solidFill>
                <a:latin typeface="+mn-lt"/>
                <a:cs typeface="Times New Roman" pitchFamily="18" charset="0"/>
              </a:rPr>
              <a:t>Методические рекомендации по  </a:t>
            </a:r>
            <a:br>
              <a:rPr lang="ru-RU" sz="2800" b="1" dirty="0">
                <a:solidFill>
                  <a:schemeClr val="accent1">
                    <a:lumMod val="50000"/>
                  </a:schemeClr>
                </a:solidFill>
                <a:latin typeface="+mn-lt"/>
                <a:cs typeface="Times New Roman" pitchFamily="18" charset="0"/>
              </a:rPr>
            </a:br>
            <a:r>
              <a:rPr lang="ru-RU" sz="2800" b="1" dirty="0">
                <a:solidFill>
                  <a:schemeClr val="accent1">
                    <a:lumMod val="50000"/>
                  </a:schemeClr>
                </a:solidFill>
                <a:latin typeface="+mn-lt"/>
                <a:cs typeface="Times New Roman" pitchFamily="18" charset="0"/>
              </a:rPr>
              <a:t>по организации и проведению Оценки</a:t>
            </a:r>
            <a:endParaRPr lang="ru-RU" sz="2800" b="1" dirty="0">
              <a:solidFill>
                <a:schemeClr val="accent1">
                  <a:lumMod val="50000"/>
                </a:schemeClr>
              </a:solidFill>
              <a:latin typeface="+mn-lt"/>
            </a:endParaRPr>
          </a:p>
        </p:txBody>
      </p:sp>
      <p:sp>
        <p:nvSpPr>
          <p:cNvPr id="2" name="Номер слайда 1"/>
          <p:cNvSpPr>
            <a:spLocks noGrp="1"/>
          </p:cNvSpPr>
          <p:nvPr>
            <p:ph type="sldNum" sz="quarter" idx="12"/>
          </p:nvPr>
        </p:nvSpPr>
        <p:spPr/>
        <p:txBody>
          <a:bodyPr/>
          <a:lstStyle/>
          <a:p>
            <a:fld id="{6E555D1B-D99D-404D-AECC-86AE0C44F1EF}" type="slidenum">
              <a:rPr lang="ru-RU" smtClean="0"/>
              <a:pPr/>
              <a:t>17</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931102831"/>
              </p:ext>
            </p:extLst>
          </p:nvPr>
        </p:nvGraphicFramePr>
        <p:xfrm>
          <a:off x="212270" y="1136909"/>
          <a:ext cx="11756573" cy="5345534"/>
        </p:xfrm>
        <a:graphic>
          <a:graphicData uri="http://schemas.openxmlformats.org/drawingml/2006/table">
            <a:tbl>
              <a:tblPr firstRow="1" bandRow="1">
                <a:tableStyleId>{5C22544A-7EE6-4342-B048-85BDC9FD1C3A}</a:tableStyleId>
              </a:tblPr>
              <a:tblGrid>
                <a:gridCol w="1975759">
                  <a:extLst>
                    <a:ext uri="{9D8B030D-6E8A-4147-A177-3AD203B41FA5}">
                      <a16:colId xmlns:a16="http://schemas.microsoft.com/office/drawing/2014/main" xmlns="" val="2126801250"/>
                    </a:ext>
                  </a:extLst>
                </a:gridCol>
                <a:gridCol w="3161579">
                  <a:extLst>
                    <a:ext uri="{9D8B030D-6E8A-4147-A177-3AD203B41FA5}">
                      <a16:colId xmlns:a16="http://schemas.microsoft.com/office/drawing/2014/main" xmlns="" val="58784750"/>
                    </a:ext>
                  </a:extLst>
                </a:gridCol>
                <a:gridCol w="6619235">
                  <a:extLst>
                    <a:ext uri="{9D8B030D-6E8A-4147-A177-3AD203B41FA5}">
                      <a16:colId xmlns:a16="http://schemas.microsoft.com/office/drawing/2014/main" xmlns="" val="1701133170"/>
                    </a:ext>
                  </a:extLst>
                </a:gridCol>
              </a:tblGrid>
              <a:tr h="977872">
                <a:tc>
                  <a:txBody>
                    <a:bodyPr/>
                    <a:lstStyle/>
                    <a:p>
                      <a:pPr algn="ctr"/>
                      <a:r>
                        <a:rPr lang="ru-RU" sz="1800" dirty="0"/>
                        <a:t>Компонент</a:t>
                      </a:r>
                      <a:r>
                        <a:rPr lang="ru-RU" sz="1800" baseline="0" dirty="0"/>
                        <a:t> управленческого цикла</a:t>
                      </a:r>
                      <a:endParaRPr lang="ru-RU" sz="1800" dirty="0"/>
                    </a:p>
                  </a:txBody>
                  <a:tcPr/>
                </a:tc>
                <a:tc>
                  <a:txBody>
                    <a:bodyPr/>
                    <a:lstStyle/>
                    <a:p>
                      <a:pPr algn="ctr"/>
                      <a:r>
                        <a:rPr lang="ru-RU" sz="1800" dirty="0"/>
                        <a:t>Параметры</a:t>
                      </a:r>
                      <a:r>
                        <a:rPr lang="ru-RU" sz="1800" baseline="0" dirty="0"/>
                        <a:t> оценивания компонента</a:t>
                      </a:r>
                      <a:endParaRPr lang="ru-RU" sz="1800" dirty="0"/>
                    </a:p>
                  </a:txBody>
                  <a:tcPr/>
                </a:tc>
                <a:tc>
                  <a:txBody>
                    <a:bodyPr/>
                    <a:lstStyle/>
                    <a:p>
                      <a:pPr algn="ctr"/>
                      <a:r>
                        <a:rPr lang="ru-RU" sz="1800" dirty="0"/>
                        <a:t>Характеристика</a:t>
                      </a:r>
                      <a:r>
                        <a:rPr lang="ru-RU" sz="1800" baseline="0" dirty="0"/>
                        <a:t> документов</a:t>
                      </a:r>
                      <a:endParaRPr lang="ru-RU" sz="1800" dirty="0"/>
                    </a:p>
                  </a:txBody>
                  <a:tcPr/>
                </a:tc>
                <a:extLst>
                  <a:ext uri="{0D108BD9-81ED-4DB2-BD59-A6C34878D82A}">
                    <a16:rowId xmlns:a16="http://schemas.microsoft.com/office/drawing/2014/main" xmlns="" val="240992565"/>
                  </a:ext>
                </a:extLst>
              </a:tr>
              <a:tr h="4367662">
                <a:tc>
                  <a:txBody>
                    <a:bodyPr/>
                    <a:lstStyle/>
                    <a:p>
                      <a:pPr algn="l">
                        <a:lnSpc>
                          <a:spcPct val="107000"/>
                        </a:lnSpc>
                        <a:spcAft>
                          <a:spcPts val="0"/>
                        </a:spcAft>
                      </a:pPr>
                      <a:r>
                        <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Адресные</a:t>
                      </a:r>
                      <a:r>
                        <a:rPr lang="ru-RU" sz="180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рекомендации по результатам анализа</a:t>
                      </a:r>
                      <a:endPar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7780" marR="17780" marT="0" marB="0"/>
                </a:tc>
                <a:tc>
                  <a:txBody>
                    <a:bodyPr/>
                    <a:lstStyle/>
                    <a:p>
                      <a:pPr marL="342900" indent="-342900" algn="l">
                        <a:buAutoNum type="arabicPeriod"/>
                      </a:pPr>
                      <a:r>
                        <a:rPr lang="ru-RU" sz="1600" b="1" dirty="0">
                          <a:solidFill>
                            <a:schemeClr val="tx1">
                              <a:lumMod val="75000"/>
                              <a:lumOff val="25000"/>
                            </a:schemeClr>
                          </a:solidFill>
                          <a:latin typeface="+mn-lt"/>
                        </a:rPr>
                        <a:t>Наличие </a:t>
                      </a:r>
                      <a:r>
                        <a:rPr lang="ru-RU" sz="1600" b="1" baseline="0" dirty="0">
                          <a:solidFill>
                            <a:schemeClr val="tx1">
                              <a:lumMod val="75000"/>
                              <a:lumOff val="25000"/>
                            </a:schemeClr>
                          </a:solidFill>
                          <a:latin typeface="+mn-lt"/>
                        </a:rPr>
                        <a:t>рекомендаций/материалов</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ru-RU" sz="1600" b="1" baseline="0" dirty="0">
                          <a:solidFill>
                            <a:schemeClr val="tx1">
                              <a:lumMod val="75000"/>
                              <a:lumOff val="25000"/>
                            </a:schemeClr>
                          </a:solidFill>
                          <a:latin typeface="+mn-lt"/>
                        </a:rPr>
                        <a:t>Адресность рекомендаций/материалов</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ru-RU" sz="1600" b="1" baseline="0" dirty="0">
                          <a:solidFill>
                            <a:schemeClr val="tx1">
                              <a:lumMod val="75000"/>
                              <a:lumOff val="25000"/>
                            </a:schemeClr>
                          </a:solidFill>
                          <a:latin typeface="+mn-lt"/>
                        </a:rPr>
                        <a:t>Учет результатов анализа при разработке рекомендаций/материалов</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baseline="0" dirty="0">
                        <a:solidFill>
                          <a:schemeClr val="tx1">
                            <a:lumMod val="75000"/>
                            <a:lumOff val="25000"/>
                          </a:schemeClr>
                        </a:solidFill>
                        <a:latin typeface="+mn-lt"/>
                      </a:endParaRPr>
                    </a:p>
                  </a:txBody>
                  <a:tcPr/>
                </a:tc>
                <a:tc>
                  <a:txBody>
                    <a:bodyPr/>
                    <a:lstStyle/>
                    <a:p>
                      <a:pPr algn="l"/>
                      <a:r>
                        <a:rPr lang="ru-RU" sz="1600" b="1" dirty="0">
                          <a:solidFill>
                            <a:schemeClr val="tx1">
                              <a:lumMod val="75000"/>
                              <a:lumOff val="25000"/>
                            </a:schemeClr>
                          </a:solidFill>
                          <a:latin typeface="+mn-lt"/>
                        </a:rPr>
                        <a:t>Тип документа: </a:t>
                      </a:r>
                      <a:r>
                        <a:rPr lang="ru-RU" sz="1600" b="0" dirty="0">
                          <a:solidFill>
                            <a:schemeClr val="tx1">
                              <a:lumMod val="75000"/>
                              <a:lumOff val="25000"/>
                            </a:schemeClr>
                          </a:solidFill>
                          <a:latin typeface="+mn-lt"/>
                        </a:rPr>
                        <a:t>процессуальный документ.</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Пример документа</a:t>
                      </a:r>
                      <a:r>
                        <a:rPr lang="ru-RU" sz="1600" b="0" dirty="0">
                          <a:solidFill>
                            <a:schemeClr val="tx1">
                              <a:lumMod val="75000"/>
                              <a:lumOff val="25000"/>
                            </a:schemeClr>
                          </a:solidFill>
                          <a:latin typeface="+mn-lt"/>
                        </a:rPr>
                        <a:t>: адресные рекомендации , рассмотренные на общественном совете/рабочей группе и т.п.,</a:t>
                      </a:r>
                      <a:r>
                        <a:rPr lang="ru-RU" sz="1600" b="0" baseline="0" dirty="0">
                          <a:solidFill>
                            <a:schemeClr val="tx1">
                              <a:lumMod val="75000"/>
                              <a:lumOff val="25000"/>
                            </a:schemeClr>
                          </a:solidFill>
                          <a:latin typeface="+mn-lt"/>
                        </a:rPr>
                        <a:t> направленные участникам образовательных отношений , рекомендации по использованию успешных практик, рассмотренные на общественном совете/рабочей группе и т.п., методические материалы,  размещенные в открытом доступе, направленные участникам образовательных отношений.</a:t>
                      </a:r>
                      <a:endParaRPr lang="ru-RU" sz="1600" b="0" dirty="0">
                        <a:solidFill>
                          <a:schemeClr val="tx1">
                            <a:lumMod val="75000"/>
                            <a:lumOff val="25000"/>
                          </a:schemeClr>
                        </a:solidFill>
                        <a:latin typeface="+mn-lt"/>
                      </a:endParaRP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Краткое содержание: </a:t>
                      </a:r>
                      <a:r>
                        <a:rPr lang="ru-RU" sz="1600" b="0" dirty="0">
                          <a:solidFill>
                            <a:schemeClr val="tx1">
                              <a:lumMod val="75000"/>
                              <a:lumOff val="25000"/>
                            </a:schemeClr>
                          </a:solidFill>
                          <a:latin typeface="+mn-lt"/>
                        </a:rPr>
                        <a:t>документ должен содержать</a:t>
                      </a:r>
                      <a:r>
                        <a:rPr lang="ru-RU" sz="1600" b="0" baseline="0" dirty="0">
                          <a:solidFill>
                            <a:schemeClr val="tx1">
                              <a:lumMod val="75000"/>
                              <a:lumOff val="25000"/>
                            </a:schemeClr>
                          </a:solidFill>
                          <a:latin typeface="+mn-lt"/>
                        </a:rPr>
                        <a:t> конкретные рекомендации конкретным участникам образовательных отношений   (школам, относящимся к конкретному кластеру, руководителям ОО, педагогам, родителям и т.п.), направленные на устранение выявленных в ходе проведения анализа дефицитов, рекомендации по использованию успешных практик, позволяющие достичь высоких результатов, а также различные методические материалы, разработанные по итогам проведенного анализа.</a:t>
                      </a:r>
                      <a:endParaRPr lang="ru-RU" sz="1600" b="0" dirty="0">
                        <a:solidFill>
                          <a:schemeClr val="tx1">
                            <a:lumMod val="75000"/>
                            <a:lumOff val="25000"/>
                          </a:schemeClr>
                        </a:solidFill>
                        <a:latin typeface="+mn-lt"/>
                      </a:endParaRPr>
                    </a:p>
                  </a:txBody>
                  <a:tcPr/>
                </a:tc>
                <a:extLst>
                  <a:ext uri="{0D108BD9-81ED-4DB2-BD59-A6C34878D82A}">
                    <a16:rowId xmlns:a16="http://schemas.microsoft.com/office/drawing/2014/main" xmlns="" val="352216786"/>
                  </a:ext>
                </a:extLst>
              </a:tr>
            </a:tbl>
          </a:graphicData>
        </a:graphic>
      </p:graphicFrame>
      <p:pic>
        <p:nvPicPr>
          <p:cNvPr id="6"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
            <a:ext cx="1092654" cy="1025484"/>
          </a:xfrm>
          <a:prstGeom prst="rect">
            <a:avLst/>
          </a:prstGeom>
          <a:noFill/>
        </p:spPr>
      </p:pic>
    </p:spTree>
    <p:extLst>
      <p:ext uri="{BB962C8B-B14F-4D97-AF65-F5344CB8AC3E}">
        <p14:creationId xmlns:p14="http://schemas.microsoft.com/office/powerpoint/2010/main" xmlns="" val="821324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69571" y="166459"/>
            <a:ext cx="10064969" cy="859025"/>
          </a:xfrm>
        </p:spPr>
        <p:txBody>
          <a:bodyPr>
            <a:noAutofit/>
          </a:bodyPr>
          <a:lstStyle/>
          <a:p>
            <a:pPr algn="ctr"/>
            <a:r>
              <a:rPr lang="ru-RU" sz="2800" b="1" dirty="0">
                <a:solidFill>
                  <a:schemeClr val="accent1">
                    <a:lumMod val="50000"/>
                  </a:schemeClr>
                </a:solidFill>
                <a:latin typeface="+mn-lt"/>
                <a:cs typeface="Times New Roman" pitchFamily="18" charset="0"/>
              </a:rPr>
              <a:t>Методические рекомендации по  </a:t>
            </a:r>
            <a:br>
              <a:rPr lang="ru-RU" sz="2800" b="1" dirty="0">
                <a:solidFill>
                  <a:schemeClr val="accent1">
                    <a:lumMod val="50000"/>
                  </a:schemeClr>
                </a:solidFill>
                <a:latin typeface="+mn-lt"/>
                <a:cs typeface="Times New Roman" pitchFamily="18" charset="0"/>
              </a:rPr>
            </a:br>
            <a:r>
              <a:rPr lang="ru-RU" sz="2800" b="1" dirty="0">
                <a:solidFill>
                  <a:schemeClr val="accent1">
                    <a:lumMod val="50000"/>
                  </a:schemeClr>
                </a:solidFill>
                <a:latin typeface="+mn-lt"/>
                <a:cs typeface="Times New Roman" pitchFamily="18" charset="0"/>
              </a:rPr>
              <a:t>по организации и проведению Оценки</a:t>
            </a:r>
            <a:endParaRPr lang="ru-RU" sz="2800" b="1" dirty="0">
              <a:solidFill>
                <a:schemeClr val="accent1">
                  <a:lumMod val="50000"/>
                </a:schemeClr>
              </a:solidFill>
              <a:latin typeface="+mn-lt"/>
            </a:endParaRPr>
          </a:p>
        </p:txBody>
      </p:sp>
      <p:sp>
        <p:nvSpPr>
          <p:cNvPr id="2" name="Номер слайда 1"/>
          <p:cNvSpPr>
            <a:spLocks noGrp="1"/>
          </p:cNvSpPr>
          <p:nvPr>
            <p:ph type="sldNum" sz="quarter" idx="12"/>
          </p:nvPr>
        </p:nvSpPr>
        <p:spPr/>
        <p:txBody>
          <a:bodyPr/>
          <a:lstStyle/>
          <a:p>
            <a:fld id="{6E555D1B-D99D-404D-AECC-86AE0C44F1EF}" type="slidenum">
              <a:rPr lang="ru-RU" smtClean="0"/>
              <a:pPr/>
              <a:t>18</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482814825"/>
              </p:ext>
            </p:extLst>
          </p:nvPr>
        </p:nvGraphicFramePr>
        <p:xfrm>
          <a:off x="212269" y="1136909"/>
          <a:ext cx="11756573" cy="5345534"/>
        </p:xfrm>
        <a:graphic>
          <a:graphicData uri="http://schemas.openxmlformats.org/drawingml/2006/table">
            <a:tbl>
              <a:tblPr firstRow="1" bandRow="1">
                <a:tableStyleId>{5C22544A-7EE6-4342-B048-85BDC9FD1C3A}</a:tableStyleId>
              </a:tblPr>
              <a:tblGrid>
                <a:gridCol w="1975760">
                  <a:extLst>
                    <a:ext uri="{9D8B030D-6E8A-4147-A177-3AD203B41FA5}">
                      <a16:colId xmlns:a16="http://schemas.microsoft.com/office/drawing/2014/main" xmlns="" val="2126801250"/>
                    </a:ext>
                  </a:extLst>
                </a:gridCol>
                <a:gridCol w="3161579">
                  <a:extLst>
                    <a:ext uri="{9D8B030D-6E8A-4147-A177-3AD203B41FA5}">
                      <a16:colId xmlns:a16="http://schemas.microsoft.com/office/drawing/2014/main" xmlns="" val="58784750"/>
                    </a:ext>
                  </a:extLst>
                </a:gridCol>
                <a:gridCol w="6619234">
                  <a:extLst>
                    <a:ext uri="{9D8B030D-6E8A-4147-A177-3AD203B41FA5}">
                      <a16:colId xmlns:a16="http://schemas.microsoft.com/office/drawing/2014/main" xmlns="" val="1701133170"/>
                    </a:ext>
                  </a:extLst>
                </a:gridCol>
              </a:tblGrid>
              <a:tr h="977872">
                <a:tc>
                  <a:txBody>
                    <a:bodyPr/>
                    <a:lstStyle/>
                    <a:p>
                      <a:pPr algn="ctr"/>
                      <a:r>
                        <a:rPr lang="ru-RU" sz="1800" dirty="0"/>
                        <a:t>Компонент</a:t>
                      </a:r>
                      <a:r>
                        <a:rPr lang="ru-RU" sz="1800" baseline="0" dirty="0"/>
                        <a:t> управленческого цикла</a:t>
                      </a:r>
                      <a:endParaRPr lang="ru-RU" sz="1800" dirty="0"/>
                    </a:p>
                  </a:txBody>
                  <a:tcPr/>
                </a:tc>
                <a:tc>
                  <a:txBody>
                    <a:bodyPr/>
                    <a:lstStyle/>
                    <a:p>
                      <a:pPr algn="ctr"/>
                      <a:r>
                        <a:rPr lang="ru-RU" sz="1800" dirty="0"/>
                        <a:t>Параметры</a:t>
                      </a:r>
                      <a:r>
                        <a:rPr lang="ru-RU" sz="1800" baseline="0" dirty="0"/>
                        <a:t> оценивания компонента</a:t>
                      </a:r>
                      <a:endParaRPr lang="ru-RU" sz="1800" dirty="0"/>
                    </a:p>
                  </a:txBody>
                  <a:tcPr/>
                </a:tc>
                <a:tc>
                  <a:txBody>
                    <a:bodyPr/>
                    <a:lstStyle/>
                    <a:p>
                      <a:pPr algn="ctr"/>
                      <a:r>
                        <a:rPr lang="ru-RU" sz="1800" dirty="0"/>
                        <a:t>Характеристика</a:t>
                      </a:r>
                      <a:r>
                        <a:rPr lang="ru-RU" sz="1800" baseline="0" dirty="0"/>
                        <a:t> документов</a:t>
                      </a:r>
                      <a:endParaRPr lang="ru-RU" sz="1800" dirty="0"/>
                    </a:p>
                  </a:txBody>
                  <a:tcPr/>
                </a:tc>
                <a:extLst>
                  <a:ext uri="{0D108BD9-81ED-4DB2-BD59-A6C34878D82A}">
                    <a16:rowId xmlns:a16="http://schemas.microsoft.com/office/drawing/2014/main" xmlns="" val="240992565"/>
                  </a:ext>
                </a:extLst>
              </a:tr>
              <a:tr h="4367662">
                <a:tc>
                  <a:txBody>
                    <a:bodyPr/>
                    <a:lstStyle/>
                    <a:p>
                      <a:pPr algn="l">
                        <a:lnSpc>
                          <a:spcPct val="107000"/>
                        </a:lnSpc>
                        <a:spcAft>
                          <a:spcPts val="0"/>
                        </a:spcAft>
                      </a:pPr>
                      <a:r>
                        <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Меры,</a:t>
                      </a:r>
                      <a:r>
                        <a:rPr lang="ru-RU" sz="180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a:t>
                      </a:r>
                    </a:p>
                    <a:p>
                      <a:pPr algn="l">
                        <a:lnSpc>
                          <a:spcPct val="107000"/>
                        </a:lnSpc>
                        <a:spcAft>
                          <a:spcPts val="0"/>
                        </a:spcAft>
                      </a:pPr>
                      <a:r>
                        <a:rPr lang="ru-RU" sz="180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мероприятия</a:t>
                      </a:r>
                      <a:endPar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7780" marR="17780" marT="0" marB="0"/>
                </a:tc>
                <a:tc>
                  <a:txBody>
                    <a:bodyPr/>
                    <a:lstStyle/>
                    <a:p>
                      <a:pPr marL="342900" indent="-342900" algn="l">
                        <a:buAutoNum type="arabicPeriod"/>
                      </a:pPr>
                      <a:r>
                        <a:rPr lang="ru-RU" sz="1600" b="1" dirty="0">
                          <a:solidFill>
                            <a:schemeClr val="tx1">
                              <a:lumMod val="75000"/>
                              <a:lumOff val="25000"/>
                            </a:schemeClr>
                          </a:solidFill>
                          <a:latin typeface="+mn-lt"/>
                        </a:rPr>
                        <a:t>Наличие </a:t>
                      </a:r>
                      <a:r>
                        <a:rPr lang="ru-RU" sz="1600" b="1" baseline="0" dirty="0">
                          <a:solidFill>
                            <a:schemeClr val="tx1">
                              <a:lumMod val="75000"/>
                              <a:lumOff val="25000"/>
                            </a:schemeClr>
                          </a:solidFill>
                          <a:latin typeface="+mn-lt"/>
                        </a:rPr>
                        <a:t>мер/мероприятий</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ru-RU" sz="1600" b="1" baseline="0" dirty="0">
                          <a:solidFill>
                            <a:schemeClr val="tx1">
                              <a:lumMod val="75000"/>
                              <a:lumOff val="25000"/>
                            </a:schemeClr>
                          </a:solidFill>
                          <a:latin typeface="+mn-lt"/>
                        </a:rPr>
                        <a:t>Наличие сведений о сроках реализации мер/мероприятий</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ru-RU" sz="1600" b="1" baseline="0" dirty="0">
                          <a:solidFill>
                            <a:schemeClr val="tx1">
                              <a:lumMod val="75000"/>
                              <a:lumOff val="25000"/>
                            </a:schemeClr>
                          </a:solidFill>
                          <a:latin typeface="+mn-lt"/>
                        </a:rPr>
                        <a:t>Наличие сведений об ответственных/участниках</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baseline="0" dirty="0">
                        <a:solidFill>
                          <a:schemeClr val="tx1">
                            <a:lumMod val="75000"/>
                            <a:lumOff val="25000"/>
                          </a:schemeClr>
                        </a:solidFill>
                        <a:latin typeface="+mn-lt"/>
                      </a:endParaRPr>
                    </a:p>
                  </a:txBody>
                  <a:tcPr/>
                </a:tc>
                <a:tc>
                  <a:txBody>
                    <a:bodyPr/>
                    <a:lstStyle/>
                    <a:p>
                      <a:pPr algn="l"/>
                      <a:r>
                        <a:rPr lang="ru-RU" sz="1600" b="1" dirty="0">
                          <a:solidFill>
                            <a:schemeClr val="tx1">
                              <a:lumMod val="75000"/>
                              <a:lumOff val="25000"/>
                            </a:schemeClr>
                          </a:solidFill>
                          <a:latin typeface="+mn-lt"/>
                        </a:rPr>
                        <a:t>Тип документа: </a:t>
                      </a:r>
                      <a:r>
                        <a:rPr lang="ru-RU" sz="1600" b="0" dirty="0">
                          <a:solidFill>
                            <a:schemeClr val="tx1">
                              <a:lumMod val="75000"/>
                              <a:lumOff val="25000"/>
                            </a:schemeClr>
                          </a:solidFill>
                          <a:latin typeface="+mn-lt"/>
                        </a:rPr>
                        <a:t>управленческий документ.</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Пример документа</a:t>
                      </a:r>
                      <a:r>
                        <a:rPr lang="ru-RU" sz="1600" b="0" dirty="0">
                          <a:solidFill>
                            <a:schemeClr val="tx1">
                              <a:lumMod val="75000"/>
                              <a:lumOff val="25000"/>
                            </a:schemeClr>
                          </a:solidFill>
                          <a:latin typeface="+mn-lt"/>
                        </a:rPr>
                        <a:t>:</a:t>
                      </a:r>
                      <a:r>
                        <a:rPr lang="ru-RU" sz="1600" b="0" baseline="0" dirty="0">
                          <a:solidFill>
                            <a:schemeClr val="tx1">
                              <a:lumMod val="75000"/>
                              <a:lumOff val="25000"/>
                            </a:schemeClr>
                          </a:solidFill>
                          <a:latin typeface="+mn-lt"/>
                        </a:rPr>
                        <a:t> приказ о проведении мероприятия, письмо о проведении мероприятия участникам, утвержденный комплекс мер, дорожная карта с перечнем мер/мероприятий, утвержденный план по устранению выявленных в ходе проведения анализа недостатков, подписанная программа проведения мероприятия, подписанная повестка, подписанный протокол проведения мероприятия.</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Краткое содержание: </a:t>
                      </a:r>
                      <a:r>
                        <a:rPr lang="ru-RU" sz="1600" b="0" dirty="0">
                          <a:solidFill>
                            <a:schemeClr val="tx1">
                              <a:lumMod val="75000"/>
                              <a:lumOff val="25000"/>
                            </a:schemeClr>
                          </a:solidFill>
                          <a:latin typeface="+mn-lt"/>
                        </a:rPr>
                        <a:t>документ должен содержать сведения о принимаемых мерах/проведенных</a:t>
                      </a:r>
                      <a:r>
                        <a:rPr lang="ru-RU" sz="1600" b="0" baseline="0" dirty="0">
                          <a:solidFill>
                            <a:schemeClr val="tx1">
                              <a:lumMod val="75000"/>
                              <a:lumOff val="25000"/>
                            </a:schemeClr>
                          </a:solidFill>
                          <a:latin typeface="+mn-lt"/>
                        </a:rPr>
                        <a:t> мероприятиях, сведения о сроках реализации мер/мероприятий, об ответственных и об участниках.</a:t>
                      </a:r>
                      <a:endParaRPr lang="ru-RU" sz="1600" b="0" dirty="0">
                        <a:solidFill>
                          <a:schemeClr val="tx1">
                            <a:lumMod val="75000"/>
                            <a:lumOff val="25000"/>
                          </a:schemeClr>
                        </a:solidFill>
                        <a:latin typeface="+mn-lt"/>
                      </a:endParaRPr>
                    </a:p>
                  </a:txBody>
                  <a:tcPr/>
                </a:tc>
                <a:extLst>
                  <a:ext uri="{0D108BD9-81ED-4DB2-BD59-A6C34878D82A}">
                    <a16:rowId xmlns:a16="http://schemas.microsoft.com/office/drawing/2014/main" xmlns="" val="352216786"/>
                  </a:ext>
                </a:extLst>
              </a:tr>
            </a:tbl>
          </a:graphicData>
        </a:graphic>
      </p:graphicFrame>
      <p:pic>
        <p:nvPicPr>
          <p:cNvPr id="6"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
            <a:ext cx="1092654" cy="1025484"/>
          </a:xfrm>
          <a:prstGeom prst="rect">
            <a:avLst/>
          </a:prstGeom>
          <a:noFill/>
        </p:spPr>
      </p:pic>
    </p:spTree>
    <p:extLst>
      <p:ext uri="{BB962C8B-B14F-4D97-AF65-F5344CB8AC3E}">
        <p14:creationId xmlns:p14="http://schemas.microsoft.com/office/powerpoint/2010/main" xmlns="" val="419624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69571" y="166459"/>
            <a:ext cx="10064969" cy="859025"/>
          </a:xfrm>
        </p:spPr>
        <p:txBody>
          <a:bodyPr>
            <a:noAutofit/>
          </a:bodyPr>
          <a:lstStyle/>
          <a:p>
            <a:pPr algn="ctr"/>
            <a:r>
              <a:rPr lang="ru-RU" sz="2800" b="1" dirty="0">
                <a:solidFill>
                  <a:schemeClr val="accent1">
                    <a:lumMod val="50000"/>
                  </a:schemeClr>
                </a:solidFill>
                <a:latin typeface="+mn-lt"/>
                <a:cs typeface="Times New Roman" pitchFamily="18" charset="0"/>
              </a:rPr>
              <a:t>Методические рекомендации по  </a:t>
            </a:r>
            <a:br>
              <a:rPr lang="ru-RU" sz="2800" b="1" dirty="0">
                <a:solidFill>
                  <a:schemeClr val="accent1">
                    <a:lumMod val="50000"/>
                  </a:schemeClr>
                </a:solidFill>
                <a:latin typeface="+mn-lt"/>
                <a:cs typeface="Times New Roman" pitchFamily="18" charset="0"/>
              </a:rPr>
            </a:br>
            <a:r>
              <a:rPr lang="ru-RU" sz="2800" b="1" dirty="0">
                <a:solidFill>
                  <a:schemeClr val="accent1">
                    <a:lumMod val="50000"/>
                  </a:schemeClr>
                </a:solidFill>
                <a:latin typeface="+mn-lt"/>
                <a:cs typeface="Times New Roman" pitchFamily="18" charset="0"/>
              </a:rPr>
              <a:t>по организации и проведению Оценки</a:t>
            </a:r>
            <a:endParaRPr lang="ru-RU" sz="2800" b="1" dirty="0">
              <a:solidFill>
                <a:schemeClr val="accent1">
                  <a:lumMod val="50000"/>
                </a:schemeClr>
              </a:solidFill>
              <a:latin typeface="+mn-lt"/>
            </a:endParaRPr>
          </a:p>
        </p:txBody>
      </p:sp>
      <p:sp>
        <p:nvSpPr>
          <p:cNvPr id="2" name="Номер слайда 1"/>
          <p:cNvSpPr>
            <a:spLocks noGrp="1"/>
          </p:cNvSpPr>
          <p:nvPr>
            <p:ph type="sldNum" sz="quarter" idx="12"/>
          </p:nvPr>
        </p:nvSpPr>
        <p:spPr/>
        <p:txBody>
          <a:bodyPr/>
          <a:lstStyle/>
          <a:p>
            <a:fld id="{6E555D1B-D99D-404D-AECC-86AE0C44F1EF}" type="slidenum">
              <a:rPr lang="ru-RU" smtClean="0"/>
              <a:pPr/>
              <a:t>19</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1242301863"/>
              </p:ext>
            </p:extLst>
          </p:nvPr>
        </p:nvGraphicFramePr>
        <p:xfrm>
          <a:off x="212271" y="1136909"/>
          <a:ext cx="11756572" cy="5345534"/>
        </p:xfrm>
        <a:graphic>
          <a:graphicData uri="http://schemas.openxmlformats.org/drawingml/2006/table">
            <a:tbl>
              <a:tblPr firstRow="1" bandRow="1">
                <a:tableStyleId>{5C22544A-7EE6-4342-B048-85BDC9FD1C3A}</a:tableStyleId>
              </a:tblPr>
              <a:tblGrid>
                <a:gridCol w="1975758">
                  <a:extLst>
                    <a:ext uri="{9D8B030D-6E8A-4147-A177-3AD203B41FA5}">
                      <a16:colId xmlns:a16="http://schemas.microsoft.com/office/drawing/2014/main" xmlns="" val="2126801250"/>
                    </a:ext>
                  </a:extLst>
                </a:gridCol>
                <a:gridCol w="3161580">
                  <a:extLst>
                    <a:ext uri="{9D8B030D-6E8A-4147-A177-3AD203B41FA5}">
                      <a16:colId xmlns:a16="http://schemas.microsoft.com/office/drawing/2014/main" xmlns="" val="58784750"/>
                    </a:ext>
                  </a:extLst>
                </a:gridCol>
                <a:gridCol w="6619234">
                  <a:extLst>
                    <a:ext uri="{9D8B030D-6E8A-4147-A177-3AD203B41FA5}">
                      <a16:colId xmlns:a16="http://schemas.microsoft.com/office/drawing/2014/main" xmlns="" val="1701133170"/>
                    </a:ext>
                  </a:extLst>
                </a:gridCol>
              </a:tblGrid>
              <a:tr h="977872">
                <a:tc>
                  <a:txBody>
                    <a:bodyPr/>
                    <a:lstStyle/>
                    <a:p>
                      <a:pPr algn="ctr"/>
                      <a:r>
                        <a:rPr lang="ru-RU" sz="1800" dirty="0"/>
                        <a:t>Компонент</a:t>
                      </a:r>
                      <a:r>
                        <a:rPr lang="ru-RU" sz="1800" baseline="0" dirty="0"/>
                        <a:t> управленческого цикла</a:t>
                      </a:r>
                      <a:endParaRPr lang="ru-RU" sz="1800" dirty="0"/>
                    </a:p>
                  </a:txBody>
                  <a:tcPr/>
                </a:tc>
                <a:tc>
                  <a:txBody>
                    <a:bodyPr/>
                    <a:lstStyle/>
                    <a:p>
                      <a:pPr algn="ctr"/>
                      <a:r>
                        <a:rPr lang="ru-RU" sz="1800" dirty="0"/>
                        <a:t>Параметры</a:t>
                      </a:r>
                      <a:r>
                        <a:rPr lang="ru-RU" sz="1800" baseline="0" dirty="0"/>
                        <a:t> оценивания компонента</a:t>
                      </a:r>
                      <a:endParaRPr lang="ru-RU" sz="1800" dirty="0"/>
                    </a:p>
                  </a:txBody>
                  <a:tcPr/>
                </a:tc>
                <a:tc>
                  <a:txBody>
                    <a:bodyPr/>
                    <a:lstStyle/>
                    <a:p>
                      <a:pPr algn="ctr"/>
                      <a:r>
                        <a:rPr lang="ru-RU" sz="1800" dirty="0"/>
                        <a:t>Характеристика</a:t>
                      </a:r>
                      <a:r>
                        <a:rPr lang="ru-RU" sz="1800" baseline="0" dirty="0"/>
                        <a:t> документов</a:t>
                      </a:r>
                      <a:endParaRPr lang="ru-RU" sz="1800" dirty="0"/>
                    </a:p>
                  </a:txBody>
                  <a:tcPr/>
                </a:tc>
                <a:extLst>
                  <a:ext uri="{0D108BD9-81ED-4DB2-BD59-A6C34878D82A}">
                    <a16:rowId xmlns:a16="http://schemas.microsoft.com/office/drawing/2014/main" xmlns="" val="240992565"/>
                  </a:ext>
                </a:extLst>
              </a:tr>
              <a:tr h="4367662">
                <a:tc>
                  <a:txBody>
                    <a:bodyPr/>
                    <a:lstStyle/>
                    <a:p>
                      <a:pPr algn="l">
                        <a:lnSpc>
                          <a:spcPct val="107000"/>
                        </a:lnSpc>
                        <a:spcAft>
                          <a:spcPts val="0"/>
                        </a:spcAft>
                      </a:pPr>
                      <a:r>
                        <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Управленческие</a:t>
                      </a:r>
                      <a:r>
                        <a:rPr lang="ru-RU" sz="180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решения</a:t>
                      </a:r>
                      <a:endPar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7780" marR="17780" marT="0" marB="0"/>
                </a:tc>
                <a:tc>
                  <a:txBody>
                    <a:bodyPr/>
                    <a:lstStyle/>
                    <a:p>
                      <a:pPr marL="342900" indent="-342900" algn="l">
                        <a:buAutoNum type="arabicPeriod"/>
                      </a:pPr>
                      <a:r>
                        <a:rPr lang="ru-RU" sz="1600" b="1" dirty="0">
                          <a:solidFill>
                            <a:schemeClr val="tx1">
                              <a:lumMod val="75000"/>
                              <a:lumOff val="25000"/>
                            </a:schemeClr>
                          </a:solidFill>
                          <a:latin typeface="+mn-lt"/>
                        </a:rPr>
                        <a:t>Наличие </a:t>
                      </a:r>
                      <a:r>
                        <a:rPr lang="ru-RU" sz="1600" b="1" baseline="0" dirty="0">
                          <a:solidFill>
                            <a:schemeClr val="tx1">
                              <a:lumMod val="75000"/>
                              <a:lumOff val="25000"/>
                            </a:schemeClr>
                          </a:solidFill>
                          <a:latin typeface="+mn-lt"/>
                        </a:rPr>
                        <a:t>управленческих решений </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ru-RU" sz="1600" b="1" baseline="0" dirty="0">
                          <a:solidFill>
                            <a:schemeClr val="tx1">
                              <a:lumMod val="75000"/>
                              <a:lumOff val="25000"/>
                            </a:schemeClr>
                          </a:solidFill>
                          <a:latin typeface="+mn-lt"/>
                        </a:rPr>
                        <a:t>Наличие сведений о сроках реализации управленческих решений </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ru-RU" sz="1600" b="1" baseline="0" dirty="0">
                          <a:solidFill>
                            <a:schemeClr val="tx1">
                              <a:lumMod val="75000"/>
                              <a:lumOff val="25000"/>
                            </a:schemeClr>
                          </a:solidFill>
                          <a:latin typeface="+mn-lt"/>
                        </a:rPr>
                        <a:t>Наличие сведений об ответственных/участниках</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baseline="0" dirty="0">
                        <a:solidFill>
                          <a:schemeClr val="tx1">
                            <a:lumMod val="75000"/>
                            <a:lumOff val="25000"/>
                          </a:schemeClr>
                        </a:solidFill>
                        <a:latin typeface="+mn-lt"/>
                      </a:endParaRPr>
                    </a:p>
                  </a:txBody>
                  <a:tcPr/>
                </a:tc>
                <a:tc>
                  <a:txBody>
                    <a:bodyPr/>
                    <a:lstStyle/>
                    <a:p>
                      <a:pPr algn="l"/>
                      <a:r>
                        <a:rPr lang="ru-RU" sz="1600" b="1" dirty="0">
                          <a:solidFill>
                            <a:schemeClr val="tx1">
                              <a:lumMod val="75000"/>
                              <a:lumOff val="25000"/>
                            </a:schemeClr>
                          </a:solidFill>
                          <a:latin typeface="+mn-lt"/>
                        </a:rPr>
                        <a:t>Тип документа: </a:t>
                      </a:r>
                      <a:r>
                        <a:rPr lang="ru-RU" sz="1600" b="0" dirty="0">
                          <a:solidFill>
                            <a:schemeClr val="tx1">
                              <a:lumMod val="75000"/>
                              <a:lumOff val="25000"/>
                            </a:schemeClr>
                          </a:solidFill>
                          <a:latin typeface="+mn-lt"/>
                        </a:rPr>
                        <a:t>управленческий документ.</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Пример документа</a:t>
                      </a:r>
                      <a:r>
                        <a:rPr lang="ru-RU" sz="1600" b="0" dirty="0">
                          <a:solidFill>
                            <a:schemeClr val="tx1">
                              <a:lumMod val="75000"/>
                              <a:lumOff val="25000"/>
                            </a:schemeClr>
                          </a:solidFill>
                          <a:latin typeface="+mn-lt"/>
                        </a:rPr>
                        <a:t>: нормативный</a:t>
                      </a:r>
                      <a:r>
                        <a:rPr lang="ru-RU" sz="1600" b="0" baseline="0" dirty="0">
                          <a:solidFill>
                            <a:schemeClr val="tx1">
                              <a:lumMod val="75000"/>
                              <a:lumOff val="25000"/>
                            </a:schemeClr>
                          </a:solidFill>
                          <a:latin typeface="+mn-lt"/>
                        </a:rPr>
                        <a:t> правовой акт и т.п.</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Краткое содержание: </a:t>
                      </a:r>
                      <a:r>
                        <a:rPr lang="ru-RU" sz="1600" b="0" dirty="0">
                          <a:solidFill>
                            <a:schemeClr val="tx1">
                              <a:lumMod val="75000"/>
                              <a:lumOff val="25000"/>
                            </a:schemeClr>
                          </a:solidFill>
                          <a:latin typeface="+mn-lt"/>
                        </a:rPr>
                        <a:t>документ должен содержать сведения о принимаемых управленческих</a:t>
                      </a:r>
                      <a:r>
                        <a:rPr lang="ru-RU" sz="1600" b="0" baseline="0" dirty="0">
                          <a:solidFill>
                            <a:schemeClr val="tx1">
                              <a:lumMod val="75000"/>
                              <a:lumOff val="25000"/>
                            </a:schemeClr>
                          </a:solidFill>
                          <a:latin typeface="+mn-lt"/>
                        </a:rPr>
                        <a:t> решениях (в том числе о поощрении), сведения о сроках реализации управленческих решений, об ответственных и об участниках.</a:t>
                      </a:r>
                      <a:endParaRPr lang="ru-RU" sz="1600" b="0" dirty="0">
                        <a:solidFill>
                          <a:schemeClr val="tx1">
                            <a:lumMod val="75000"/>
                            <a:lumOff val="25000"/>
                          </a:schemeClr>
                        </a:solidFill>
                        <a:latin typeface="+mn-lt"/>
                      </a:endParaRPr>
                    </a:p>
                  </a:txBody>
                  <a:tcPr/>
                </a:tc>
                <a:extLst>
                  <a:ext uri="{0D108BD9-81ED-4DB2-BD59-A6C34878D82A}">
                    <a16:rowId xmlns:a16="http://schemas.microsoft.com/office/drawing/2014/main" xmlns="" val="352216786"/>
                  </a:ext>
                </a:extLst>
              </a:tr>
            </a:tbl>
          </a:graphicData>
        </a:graphic>
      </p:graphicFrame>
      <p:pic>
        <p:nvPicPr>
          <p:cNvPr id="6"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
            <a:ext cx="1092654" cy="1025484"/>
          </a:xfrm>
          <a:prstGeom prst="rect">
            <a:avLst/>
          </a:prstGeom>
          <a:noFill/>
        </p:spPr>
      </p:pic>
    </p:spTree>
    <p:extLst>
      <p:ext uri="{BB962C8B-B14F-4D97-AF65-F5344CB8AC3E}">
        <p14:creationId xmlns:p14="http://schemas.microsoft.com/office/powerpoint/2010/main" xmlns="" val="1728083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2"/>
          <p:cNvSpPr/>
          <p:nvPr/>
        </p:nvSpPr>
        <p:spPr>
          <a:xfrm>
            <a:off x="881742" y="488618"/>
            <a:ext cx="11310257" cy="916113"/>
          </a:xfrm>
          <a:prstGeom prst="rect">
            <a:avLst/>
          </a:prstGeom>
          <a:noFill/>
          <a:ln>
            <a:noFill/>
          </a:ln>
          <a:effectLst/>
        </p:spPr>
        <p:txBody>
          <a:bodyPr lIns="90000" tIns="45000" rIns="90000" bIns="45000"/>
          <a:lstStyle/>
          <a:p>
            <a:pPr algn="ctr">
              <a:lnSpc>
                <a:spcPts val="2800"/>
              </a:lnSpc>
              <a:spcAft>
                <a:spcPts val="1200"/>
              </a:spcAft>
            </a:pPr>
            <a:r>
              <a:rPr lang="ru-RU" sz="3200" b="1" kern="0" dirty="0">
                <a:solidFill>
                  <a:srgbClr val="134767"/>
                </a:solidFill>
                <a:cs typeface="Times New Roman" pitchFamily="18" charset="0"/>
              </a:rPr>
              <a:t>Нормативная база </a:t>
            </a:r>
            <a:r>
              <a:rPr lang="ru-RU" sz="3200" b="1" dirty="0">
                <a:solidFill>
                  <a:srgbClr val="134767"/>
                </a:solidFill>
                <a:cs typeface="Times New Roman" pitchFamily="18" charset="0"/>
              </a:rPr>
              <a:t>оценки механизмов </a:t>
            </a:r>
          </a:p>
          <a:p>
            <a:pPr algn="ctr">
              <a:lnSpc>
                <a:spcPts val="2800"/>
              </a:lnSpc>
              <a:spcAft>
                <a:spcPts val="1200"/>
              </a:spcAft>
            </a:pPr>
            <a:r>
              <a:rPr lang="ru-RU" sz="3200" b="1" dirty="0">
                <a:solidFill>
                  <a:schemeClr val="accent1">
                    <a:lumMod val="50000"/>
                  </a:schemeClr>
                </a:solidFill>
                <a:cs typeface="Times New Roman" pitchFamily="18" charset="0"/>
              </a:rPr>
              <a:t>управления</a:t>
            </a:r>
            <a:r>
              <a:rPr lang="ru-RU" sz="3200" b="1" dirty="0">
                <a:solidFill>
                  <a:srgbClr val="134767"/>
                </a:solidFill>
                <a:cs typeface="Times New Roman" pitchFamily="18" charset="0"/>
              </a:rPr>
              <a:t> качеством образования</a:t>
            </a:r>
            <a:r>
              <a:rPr lang="ru-RU" sz="3200" dirty="0"/>
              <a:t> </a:t>
            </a:r>
            <a:r>
              <a:rPr lang="ru-RU" sz="3200" b="1" kern="0" dirty="0">
                <a:solidFill>
                  <a:srgbClr val="134767"/>
                </a:solidFill>
                <a:cs typeface="Times New Roman" pitchFamily="18" charset="0"/>
              </a:rPr>
              <a:t/>
            </a:r>
            <a:br>
              <a:rPr lang="ru-RU" sz="3200" b="1" kern="0" dirty="0">
                <a:solidFill>
                  <a:srgbClr val="134767"/>
                </a:solidFill>
                <a:cs typeface="Times New Roman" pitchFamily="18" charset="0"/>
              </a:rPr>
            </a:br>
            <a:endParaRPr lang="ru-RU" sz="3200" b="1" kern="0" dirty="0">
              <a:solidFill>
                <a:srgbClr val="134767"/>
              </a:solidFill>
              <a:cs typeface="Times New Roman" pitchFamily="18" charset="0"/>
            </a:endParaRPr>
          </a:p>
        </p:txBody>
      </p:sp>
      <p:sp>
        <p:nvSpPr>
          <p:cNvPr id="7" name="Заголовок 1"/>
          <p:cNvSpPr>
            <a:spLocks noGrp="1"/>
          </p:cNvSpPr>
          <p:nvPr>
            <p:ph type="title"/>
          </p:nvPr>
        </p:nvSpPr>
        <p:spPr>
          <a:xfrm>
            <a:off x="1289723" y="1726890"/>
            <a:ext cx="10287234" cy="4820864"/>
          </a:xfrm>
        </p:spPr>
        <p:txBody>
          <a:bodyPr>
            <a:noAutofit/>
          </a:bodyPr>
          <a:lstStyle/>
          <a:p>
            <a:pPr>
              <a:lnSpc>
                <a:spcPct val="100000"/>
              </a:lnSpc>
              <a:spcBef>
                <a:spcPts val="0"/>
              </a:spcBef>
            </a:pPr>
            <a:r>
              <a:rPr lang="ru-RU" sz="2400" b="1" i="1" dirty="0">
                <a:solidFill>
                  <a:schemeClr val="tx1">
                    <a:lumMod val="85000"/>
                    <a:lumOff val="15000"/>
                  </a:schemeClr>
                </a:solidFill>
                <a:latin typeface="+mn-lt"/>
              </a:rPr>
              <a:t/>
            </a:r>
            <a:br>
              <a:rPr lang="ru-RU" sz="2400" b="1" i="1" dirty="0">
                <a:solidFill>
                  <a:schemeClr val="tx1">
                    <a:lumMod val="85000"/>
                    <a:lumOff val="15000"/>
                  </a:schemeClr>
                </a:solidFill>
                <a:latin typeface="+mn-lt"/>
              </a:rPr>
            </a:br>
            <a:r>
              <a:rPr lang="ru-RU" sz="2400" b="1" i="1" dirty="0">
                <a:solidFill>
                  <a:schemeClr val="tx1">
                    <a:lumMod val="85000"/>
                    <a:lumOff val="15000"/>
                  </a:schemeClr>
                </a:solidFill>
                <a:latin typeface="+mn-lt"/>
              </a:rPr>
              <a:t>Федеральный уровень</a:t>
            </a:r>
            <a:br>
              <a:rPr lang="ru-RU" sz="2400" b="1" i="1" dirty="0">
                <a:solidFill>
                  <a:schemeClr val="tx1">
                    <a:lumMod val="85000"/>
                    <a:lumOff val="15000"/>
                  </a:schemeClr>
                </a:solidFill>
                <a:latin typeface="+mn-lt"/>
              </a:rPr>
            </a:br>
            <a:r>
              <a:rPr lang="ru-RU" sz="2400" b="1" i="1" dirty="0">
                <a:solidFill>
                  <a:schemeClr val="tx1">
                    <a:lumMod val="85000"/>
                    <a:lumOff val="15000"/>
                  </a:schemeClr>
                </a:solidFill>
                <a:latin typeface="+mn-lt"/>
              </a:rPr>
              <a:t/>
            </a:r>
            <a:br>
              <a:rPr lang="ru-RU" sz="2400" b="1" i="1" dirty="0">
                <a:solidFill>
                  <a:schemeClr val="tx1">
                    <a:lumMod val="85000"/>
                    <a:lumOff val="15000"/>
                  </a:schemeClr>
                </a:solidFill>
                <a:latin typeface="+mn-lt"/>
              </a:rPr>
            </a:br>
            <a:r>
              <a:rPr lang="ru-RU" sz="2000" b="1" i="1" dirty="0">
                <a:solidFill>
                  <a:schemeClr val="tx1">
                    <a:lumMod val="75000"/>
                    <a:lumOff val="25000"/>
                  </a:schemeClr>
                </a:solidFill>
                <a:latin typeface="+mn-lt"/>
              </a:rPr>
              <a:t>Постановление Совета Федерации Федерального Собрания Российской Федерации </a:t>
            </a:r>
            <a:r>
              <a:rPr lang="ru-RU" sz="2000" i="1" dirty="0">
                <a:solidFill>
                  <a:schemeClr val="tx1">
                    <a:lumMod val="75000"/>
                    <a:lumOff val="25000"/>
                  </a:schemeClr>
                </a:solidFill>
                <a:latin typeface="+mn-lt"/>
              </a:rPr>
              <a:t>от 10.02.2021 №21-СФ «О ходе реализации национального проекта «Образование»</a:t>
            </a:r>
            <a:br>
              <a:rPr lang="ru-RU" sz="2000" i="1" dirty="0">
                <a:solidFill>
                  <a:schemeClr val="tx1">
                    <a:lumMod val="75000"/>
                    <a:lumOff val="25000"/>
                  </a:schemeClr>
                </a:solidFill>
                <a:latin typeface="+mn-lt"/>
              </a:rPr>
            </a:br>
            <a:r>
              <a:rPr lang="ru-RU" sz="2000" b="1" i="1" u="sng" dirty="0">
                <a:solidFill>
                  <a:schemeClr val="tx1">
                    <a:lumMod val="85000"/>
                    <a:lumOff val="15000"/>
                  </a:schemeClr>
                </a:solidFill>
                <a:latin typeface="+mn-lt"/>
              </a:rPr>
              <a:t/>
            </a:r>
            <a:br>
              <a:rPr lang="ru-RU" sz="2000" b="1" i="1" u="sng" dirty="0">
                <a:solidFill>
                  <a:schemeClr val="tx1">
                    <a:lumMod val="85000"/>
                    <a:lumOff val="15000"/>
                  </a:schemeClr>
                </a:solidFill>
                <a:latin typeface="+mn-lt"/>
              </a:rPr>
            </a:br>
            <a:r>
              <a:rPr lang="ru-RU" sz="2000" b="1" i="1" dirty="0">
                <a:solidFill>
                  <a:schemeClr val="tx1">
                    <a:lumMod val="75000"/>
                    <a:lumOff val="25000"/>
                  </a:schemeClr>
                </a:solidFill>
                <a:latin typeface="+mn-lt"/>
              </a:rPr>
              <a:t>Письмо Управления оценки качества образования и контроля (надзора) за деятельностью органов государственной власти субъектов Российской Федерации службы по надзору в сфере образования и науки (Рособрнадзора) </a:t>
            </a:r>
            <a:r>
              <a:rPr lang="ru-RU" sz="2000" i="1" dirty="0">
                <a:solidFill>
                  <a:srgbClr val="5B5B61"/>
                </a:solidFill>
                <a:latin typeface="+mn-lt"/>
              </a:rPr>
              <a:t>от 20.04.2021 </a:t>
            </a:r>
            <a:br>
              <a:rPr lang="ru-RU" sz="2000" i="1" dirty="0">
                <a:solidFill>
                  <a:srgbClr val="5B5B61"/>
                </a:solidFill>
                <a:latin typeface="+mn-lt"/>
              </a:rPr>
            </a:br>
            <a:r>
              <a:rPr lang="ru-RU" sz="2000" i="1" dirty="0">
                <a:solidFill>
                  <a:srgbClr val="5B5B61"/>
                </a:solidFill>
                <a:latin typeface="+mn-lt"/>
              </a:rPr>
              <a:t>№ 08-70 «О направлении материалов по организации мониторинга системы управления качеством образования органов местного самоуправления» </a:t>
            </a:r>
            <a:r>
              <a:rPr lang="ru-RU" sz="2000" b="1" i="1" dirty="0">
                <a:solidFill>
                  <a:srgbClr val="5B5B61"/>
                </a:solidFill>
                <a:latin typeface="+mn-lt"/>
                <a:ea typeface="+mn-ea"/>
                <a:cs typeface="Times New Roman" pitchFamily="18" charset="0"/>
              </a:rPr>
              <a:t> </a:t>
            </a:r>
            <a:br>
              <a:rPr lang="ru-RU" sz="2000" b="1" i="1" dirty="0">
                <a:solidFill>
                  <a:srgbClr val="5B5B61"/>
                </a:solidFill>
                <a:latin typeface="+mn-lt"/>
                <a:ea typeface="+mn-ea"/>
                <a:cs typeface="Times New Roman" pitchFamily="18" charset="0"/>
              </a:rPr>
            </a:br>
            <a:r>
              <a:rPr lang="ru-RU" sz="2000" b="1" i="1" dirty="0">
                <a:solidFill>
                  <a:srgbClr val="5B5B61"/>
                </a:solidFill>
                <a:latin typeface="+mn-lt"/>
                <a:ea typeface="+mn-ea"/>
                <a:cs typeface="Times New Roman" pitchFamily="18" charset="0"/>
              </a:rPr>
              <a:t/>
            </a:r>
            <a:br>
              <a:rPr lang="ru-RU" sz="2000" b="1" i="1" dirty="0">
                <a:solidFill>
                  <a:srgbClr val="5B5B61"/>
                </a:solidFill>
                <a:latin typeface="+mn-lt"/>
                <a:ea typeface="+mn-ea"/>
                <a:cs typeface="Times New Roman" pitchFamily="18" charset="0"/>
              </a:rPr>
            </a:br>
            <a:r>
              <a:rPr lang="ru-RU" sz="2000" b="1" i="1" dirty="0">
                <a:solidFill>
                  <a:schemeClr val="tx1">
                    <a:lumMod val="75000"/>
                    <a:lumOff val="25000"/>
                  </a:schemeClr>
                </a:solidFill>
                <a:latin typeface="+mn-lt"/>
                <a:ea typeface="+mn-ea"/>
                <a:cs typeface="Times New Roman" pitchFamily="18" charset="0"/>
              </a:rPr>
              <a:t>Письмо Федерального государственного бюджетного учреждения «Федеральный институт оценки качества образования»(ФГБУ «ФИОКО»)</a:t>
            </a:r>
            <a:r>
              <a:rPr lang="ru-RU" sz="2000" i="1" dirty="0">
                <a:solidFill>
                  <a:schemeClr val="tx1">
                    <a:lumMod val="75000"/>
                    <a:lumOff val="25000"/>
                  </a:schemeClr>
                </a:solidFill>
              </a:rPr>
              <a:t> </a:t>
            </a:r>
            <a:r>
              <a:rPr lang="ru-RU" sz="2000" i="1" dirty="0">
                <a:solidFill>
                  <a:srgbClr val="5B5B61"/>
                </a:solidFill>
                <a:latin typeface="+mn-lt"/>
              </a:rPr>
              <a:t>от 02.06.2021 </a:t>
            </a:r>
            <a:br>
              <a:rPr lang="ru-RU" sz="2000" i="1" dirty="0">
                <a:solidFill>
                  <a:srgbClr val="5B5B61"/>
                </a:solidFill>
                <a:latin typeface="+mn-lt"/>
              </a:rPr>
            </a:br>
            <a:r>
              <a:rPr lang="ru-RU" sz="2000" i="1" dirty="0">
                <a:solidFill>
                  <a:srgbClr val="5B5B61"/>
                </a:solidFill>
                <a:latin typeface="+mn-lt"/>
              </a:rPr>
              <a:t>№ 02-21/272 «Об этапах подготовки к проведению мониторинга системы управления качеством образования на муниципальном уровне»</a:t>
            </a:r>
            <a:br>
              <a:rPr lang="ru-RU" sz="2000" i="1" dirty="0">
                <a:solidFill>
                  <a:srgbClr val="5B5B61"/>
                </a:solidFill>
                <a:latin typeface="+mn-lt"/>
              </a:rPr>
            </a:br>
            <a:r>
              <a:rPr lang="ru-RU" sz="2000" b="1" i="1" dirty="0">
                <a:solidFill>
                  <a:schemeClr val="tx1">
                    <a:lumMod val="85000"/>
                    <a:lumOff val="15000"/>
                  </a:schemeClr>
                </a:solidFill>
                <a:latin typeface="+mn-lt"/>
                <a:ea typeface="+mn-ea"/>
                <a:cs typeface="Times New Roman" pitchFamily="18" charset="0"/>
              </a:rPr>
              <a:t/>
            </a:r>
            <a:br>
              <a:rPr lang="ru-RU" sz="2000" b="1" i="1" dirty="0">
                <a:solidFill>
                  <a:schemeClr val="tx1">
                    <a:lumMod val="85000"/>
                    <a:lumOff val="15000"/>
                  </a:schemeClr>
                </a:solidFill>
                <a:latin typeface="+mn-lt"/>
                <a:ea typeface="+mn-ea"/>
                <a:cs typeface="Times New Roman" pitchFamily="18" charset="0"/>
              </a:rPr>
            </a:br>
            <a:endParaRPr lang="ru-RU" sz="2000" b="1" i="1" dirty="0">
              <a:solidFill>
                <a:srgbClr val="5B5B61"/>
              </a:solidFill>
              <a:latin typeface="+mn-lt"/>
              <a:ea typeface="+mn-ea"/>
              <a:cs typeface="Times New Roman" pitchFamily="18" charset="0"/>
            </a:endParaRPr>
          </a:p>
        </p:txBody>
      </p:sp>
      <p:pic>
        <p:nvPicPr>
          <p:cNvPr id="8"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66459"/>
            <a:ext cx="1092654" cy="1024530"/>
          </a:xfrm>
          <a:prstGeom prst="rect">
            <a:avLst/>
          </a:prstGeom>
          <a:noFill/>
        </p:spPr>
      </p:pic>
    </p:spTree>
    <p:extLst>
      <p:ext uri="{BB962C8B-B14F-4D97-AF65-F5344CB8AC3E}">
        <p14:creationId xmlns:p14="http://schemas.microsoft.com/office/powerpoint/2010/main" xmlns="" val="2761931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69571" y="166459"/>
            <a:ext cx="10064969" cy="859025"/>
          </a:xfrm>
        </p:spPr>
        <p:txBody>
          <a:bodyPr>
            <a:noAutofit/>
          </a:bodyPr>
          <a:lstStyle/>
          <a:p>
            <a:pPr algn="ctr"/>
            <a:r>
              <a:rPr lang="ru-RU" sz="2800" b="1" dirty="0">
                <a:solidFill>
                  <a:schemeClr val="accent1">
                    <a:lumMod val="50000"/>
                  </a:schemeClr>
                </a:solidFill>
                <a:latin typeface="+mn-lt"/>
                <a:cs typeface="Times New Roman" pitchFamily="18" charset="0"/>
              </a:rPr>
              <a:t>Методические рекомендации по  </a:t>
            </a:r>
            <a:br>
              <a:rPr lang="ru-RU" sz="2800" b="1" dirty="0">
                <a:solidFill>
                  <a:schemeClr val="accent1">
                    <a:lumMod val="50000"/>
                  </a:schemeClr>
                </a:solidFill>
                <a:latin typeface="+mn-lt"/>
                <a:cs typeface="Times New Roman" pitchFamily="18" charset="0"/>
              </a:rPr>
            </a:br>
            <a:r>
              <a:rPr lang="ru-RU" sz="2800" b="1" dirty="0">
                <a:solidFill>
                  <a:schemeClr val="accent1">
                    <a:lumMod val="50000"/>
                  </a:schemeClr>
                </a:solidFill>
                <a:latin typeface="+mn-lt"/>
                <a:cs typeface="Times New Roman" pitchFamily="18" charset="0"/>
              </a:rPr>
              <a:t>по организации и проведению Оценки</a:t>
            </a:r>
            <a:endParaRPr lang="ru-RU" sz="2800" b="1" dirty="0">
              <a:solidFill>
                <a:schemeClr val="accent1">
                  <a:lumMod val="50000"/>
                </a:schemeClr>
              </a:solidFill>
              <a:latin typeface="+mn-lt"/>
            </a:endParaRPr>
          </a:p>
        </p:txBody>
      </p:sp>
      <p:sp>
        <p:nvSpPr>
          <p:cNvPr id="2" name="Номер слайда 1"/>
          <p:cNvSpPr>
            <a:spLocks noGrp="1"/>
          </p:cNvSpPr>
          <p:nvPr>
            <p:ph type="sldNum" sz="quarter" idx="12"/>
          </p:nvPr>
        </p:nvSpPr>
        <p:spPr/>
        <p:txBody>
          <a:bodyPr/>
          <a:lstStyle/>
          <a:p>
            <a:fld id="{6E555D1B-D99D-404D-AECC-86AE0C44F1EF}" type="slidenum">
              <a:rPr lang="ru-RU" smtClean="0"/>
              <a:pPr/>
              <a:t>20</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3983595636"/>
              </p:ext>
            </p:extLst>
          </p:nvPr>
        </p:nvGraphicFramePr>
        <p:xfrm>
          <a:off x="212271" y="1136909"/>
          <a:ext cx="11772900" cy="5345534"/>
        </p:xfrm>
        <a:graphic>
          <a:graphicData uri="http://schemas.openxmlformats.org/drawingml/2006/table">
            <a:tbl>
              <a:tblPr firstRow="1" bandRow="1">
                <a:tableStyleId>{5C22544A-7EE6-4342-B048-85BDC9FD1C3A}</a:tableStyleId>
              </a:tblPr>
              <a:tblGrid>
                <a:gridCol w="1975758">
                  <a:extLst>
                    <a:ext uri="{9D8B030D-6E8A-4147-A177-3AD203B41FA5}">
                      <a16:colId xmlns:a16="http://schemas.microsoft.com/office/drawing/2014/main" xmlns="" val="2126801250"/>
                    </a:ext>
                  </a:extLst>
                </a:gridCol>
                <a:gridCol w="3168715">
                  <a:extLst>
                    <a:ext uri="{9D8B030D-6E8A-4147-A177-3AD203B41FA5}">
                      <a16:colId xmlns:a16="http://schemas.microsoft.com/office/drawing/2014/main" xmlns="" val="58784750"/>
                    </a:ext>
                  </a:extLst>
                </a:gridCol>
                <a:gridCol w="6628427">
                  <a:extLst>
                    <a:ext uri="{9D8B030D-6E8A-4147-A177-3AD203B41FA5}">
                      <a16:colId xmlns:a16="http://schemas.microsoft.com/office/drawing/2014/main" xmlns="" val="1701133170"/>
                    </a:ext>
                  </a:extLst>
                </a:gridCol>
              </a:tblGrid>
              <a:tr h="977872">
                <a:tc>
                  <a:txBody>
                    <a:bodyPr/>
                    <a:lstStyle/>
                    <a:p>
                      <a:pPr algn="ctr"/>
                      <a:r>
                        <a:rPr lang="ru-RU" sz="1800" dirty="0"/>
                        <a:t>Компонент</a:t>
                      </a:r>
                      <a:r>
                        <a:rPr lang="ru-RU" sz="1800" baseline="0" dirty="0"/>
                        <a:t> управленческого цикла</a:t>
                      </a:r>
                      <a:endParaRPr lang="ru-RU" sz="1800" dirty="0"/>
                    </a:p>
                  </a:txBody>
                  <a:tcPr/>
                </a:tc>
                <a:tc>
                  <a:txBody>
                    <a:bodyPr/>
                    <a:lstStyle/>
                    <a:p>
                      <a:pPr algn="ctr"/>
                      <a:r>
                        <a:rPr lang="ru-RU" sz="1800" dirty="0"/>
                        <a:t>Параметры</a:t>
                      </a:r>
                      <a:r>
                        <a:rPr lang="ru-RU" sz="1800" baseline="0" dirty="0"/>
                        <a:t> оценивания компонента</a:t>
                      </a:r>
                      <a:endParaRPr lang="ru-RU" sz="1800" dirty="0"/>
                    </a:p>
                  </a:txBody>
                  <a:tcPr/>
                </a:tc>
                <a:tc>
                  <a:txBody>
                    <a:bodyPr/>
                    <a:lstStyle/>
                    <a:p>
                      <a:pPr algn="ctr"/>
                      <a:r>
                        <a:rPr lang="ru-RU" sz="1800" dirty="0"/>
                        <a:t>Характеристика</a:t>
                      </a:r>
                      <a:r>
                        <a:rPr lang="ru-RU" sz="1800" baseline="0" dirty="0"/>
                        <a:t> документов</a:t>
                      </a:r>
                      <a:endParaRPr lang="ru-RU" sz="1800" dirty="0"/>
                    </a:p>
                  </a:txBody>
                  <a:tcPr/>
                </a:tc>
                <a:extLst>
                  <a:ext uri="{0D108BD9-81ED-4DB2-BD59-A6C34878D82A}">
                    <a16:rowId xmlns:a16="http://schemas.microsoft.com/office/drawing/2014/main" xmlns="" val="240992565"/>
                  </a:ext>
                </a:extLst>
              </a:tr>
              <a:tr h="4367662">
                <a:tc>
                  <a:txBody>
                    <a:bodyPr/>
                    <a:lstStyle/>
                    <a:p>
                      <a:pPr algn="l">
                        <a:lnSpc>
                          <a:spcPct val="107000"/>
                        </a:lnSpc>
                        <a:spcAft>
                          <a:spcPts val="0"/>
                        </a:spcAft>
                      </a:pPr>
                      <a:r>
                        <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Анализ</a:t>
                      </a:r>
                      <a:r>
                        <a:rPr lang="ru-RU" sz="180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эффективности принятых мер</a:t>
                      </a:r>
                      <a:endParaRPr lang="ru-RU" sz="180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7780" marR="17780" marT="0" marB="0"/>
                </a:tc>
                <a:tc>
                  <a:txBody>
                    <a:bodyPr/>
                    <a:lstStyle/>
                    <a:p>
                      <a:pPr marL="342900" indent="-342900" algn="l">
                        <a:buAutoNum type="arabicPeriod"/>
                      </a:pPr>
                      <a:r>
                        <a:rPr lang="ru-RU" sz="1600" b="1" dirty="0">
                          <a:solidFill>
                            <a:schemeClr val="tx1">
                              <a:lumMod val="75000"/>
                              <a:lumOff val="25000"/>
                            </a:schemeClr>
                          </a:solidFill>
                          <a:latin typeface="+mn-lt"/>
                        </a:rPr>
                        <a:t>Наличие </a:t>
                      </a:r>
                      <a:r>
                        <a:rPr lang="ru-RU" sz="1600" b="1" baseline="0" dirty="0">
                          <a:solidFill>
                            <a:schemeClr val="tx1">
                              <a:lumMod val="75000"/>
                              <a:lumOff val="25000"/>
                            </a:schemeClr>
                          </a:solidFill>
                          <a:latin typeface="+mn-lt"/>
                        </a:rPr>
                        <a:t>анализа эффективности мер/мероприятий</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ru-RU" sz="1600" b="1" baseline="0" dirty="0">
                          <a:solidFill>
                            <a:schemeClr val="tx1">
                              <a:lumMod val="75000"/>
                              <a:lumOff val="25000"/>
                            </a:schemeClr>
                          </a:solidFill>
                          <a:latin typeface="+mn-lt"/>
                        </a:rPr>
                        <a:t>Наличие сведений о сроках проведения анализа эффективности мер/мероприятий</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ru-RU" sz="1600" b="1" baseline="0" dirty="0">
                          <a:solidFill>
                            <a:schemeClr val="tx1">
                              <a:lumMod val="75000"/>
                              <a:lumOff val="25000"/>
                            </a:schemeClr>
                          </a:solidFill>
                          <a:latin typeface="+mn-lt"/>
                        </a:rPr>
                        <a:t>Определение проблемы по итогам проведенного анализа</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baseline="0" dirty="0">
                        <a:solidFill>
                          <a:schemeClr val="tx1">
                            <a:lumMod val="75000"/>
                            <a:lumOff val="25000"/>
                          </a:schemeClr>
                        </a:solidFill>
                        <a:latin typeface="+mn-lt"/>
                      </a:endParaRPr>
                    </a:p>
                  </a:txBody>
                  <a:tcPr/>
                </a:tc>
                <a:tc>
                  <a:txBody>
                    <a:bodyPr/>
                    <a:lstStyle/>
                    <a:p>
                      <a:pPr algn="l"/>
                      <a:r>
                        <a:rPr lang="ru-RU" sz="1600" b="1" dirty="0">
                          <a:solidFill>
                            <a:schemeClr val="tx1">
                              <a:lumMod val="75000"/>
                              <a:lumOff val="25000"/>
                            </a:schemeClr>
                          </a:solidFill>
                          <a:latin typeface="+mn-lt"/>
                        </a:rPr>
                        <a:t>Тип документа: </a:t>
                      </a:r>
                      <a:r>
                        <a:rPr lang="ru-RU" sz="1600" b="0" dirty="0">
                          <a:solidFill>
                            <a:schemeClr val="tx1">
                              <a:lumMod val="75000"/>
                              <a:lumOff val="25000"/>
                            </a:schemeClr>
                          </a:solidFill>
                          <a:latin typeface="+mn-lt"/>
                        </a:rPr>
                        <a:t>управленческий документ.</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Пример документа</a:t>
                      </a:r>
                      <a:r>
                        <a:rPr lang="ru-RU" sz="1600" b="0" dirty="0">
                          <a:solidFill>
                            <a:schemeClr val="tx1">
                              <a:lumMod val="75000"/>
                              <a:lumOff val="25000"/>
                            </a:schemeClr>
                          </a:solidFill>
                          <a:latin typeface="+mn-lt"/>
                        </a:rPr>
                        <a:t>: отдельно</a:t>
                      </a:r>
                      <a:r>
                        <a:rPr lang="ru-RU" sz="1600" b="0" baseline="0" dirty="0">
                          <a:solidFill>
                            <a:schemeClr val="tx1">
                              <a:lumMod val="75000"/>
                              <a:lumOff val="25000"/>
                            </a:schemeClr>
                          </a:solidFill>
                          <a:latin typeface="+mn-lt"/>
                        </a:rPr>
                        <a:t> проведенный анализ, отчетный документ.</a:t>
                      </a:r>
                    </a:p>
                    <a:p>
                      <a:pPr algn="l"/>
                      <a:endParaRPr lang="ru-RU" sz="1600" b="0" dirty="0">
                        <a:solidFill>
                          <a:schemeClr val="tx1">
                            <a:lumMod val="75000"/>
                            <a:lumOff val="25000"/>
                          </a:schemeClr>
                        </a:solidFill>
                        <a:latin typeface="+mn-lt"/>
                      </a:endParaRPr>
                    </a:p>
                    <a:p>
                      <a:pPr algn="l"/>
                      <a:r>
                        <a:rPr lang="ru-RU" sz="1600" b="1" dirty="0">
                          <a:solidFill>
                            <a:schemeClr val="tx1">
                              <a:lumMod val="75000"/>
                              <a:lumOff val="25000"/>
                            </a:schemeClr>
                          </a:solidFill>
                          <a:latin typeface="+mn-lt"/>
                        </a:rPr>
                        <a:t>Краткое содержание: </a:t>
                      </a:r>
                      <a:r>
                        <a:rPr lang="ru-RU" sz="1600" b="0" dirty="0">
                          <a:solidFill>
                            <a:schemeClr val="tx1">
                              <a:lumMod val="75000"/>
                              <a:lumOff val="25000"/>
                            </a:schemeClr>
                          </a:solidFill>
                          <a:latin typeface="+mn-lt"/>
                        </a:rPr>
                        <a:t>документ должен содержать результаты</a:t>
                      </a:r>
                      <a:r>
                        <a:rPr lang="ru-RU" sz="1600" b="0" baseline="0" dirty="0">
                          <a:solidFill>
                            <a:schemeClr val="tx1">
                              <a:lumMod val="75000"/>
                              <a:lumOff val="25000"/>
                            </a:schemeClr>
                          </a:solidFill>
                          <a:latin typeface="+mn-lt"/>
                        </a:rPr>
                        <a:t> проведения мер/мероприятий, сведения о сроках проведения анализа эффективности мер/мероприятий; итогом проведения анализа эффективности принятых мер является определение проблемы, которая ляжет в основу обоснования новой муниципальной цели при выстраивании нового управленческого цикла.</a:t>
                      </a:r>
                      <a:endParaRPr lang="ru-RU" sz="1600" b="0" dirty="0">
                        <a:solidFill>
                          <a:schemeClr val="tx1">
                            <a:lumMod val="75000"/>
                            <a:lumOff val="25000"/>
                          </a:schemeClr>
                        </a:solidFill>
                        <a:latin typeface="+mn-lt"/>
                      </a:endParaRPr>
                    </a:p>
                  </a:txBody>
                  <a:tcPr/>
                </a:tc>
                <a:extLst>
                  <a:ext uri="{0D108BD9-81ED-4DB2-BD59-A6C34878D82A}">
                    <a16:rowId xmlns:a16="http://schemas.microsoft.com/office/drawing/2014/main" xmlns="" val="352216786"/>
                  </a:ext>
                </a:extLst>
              </a:tr>
            </a:tbl>
          </a:graphicData>
        </a:graphic>
      </p:graphicFrame>
      <p:pic>
        <p:nvPicPr>
          <p:cNvPr id="6"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
            <a:ext cx="1092654" cy="1025484"/>
          </a:xfrm>
          <a:prstGeom prst="rect">
            <a:avLst/>
          </a:prstGeom>
          <a:noFill/>
        </p:spPr>
      </p:pic>
    </p:spTree>
    <p:extLst>
      <p:ext uri="{BB962C8B-B14F-4D97-AF65-F5344CB8AC3E}">
        <p14:creationId xmlns:p14="http://schemas.microsoft.com/office/powerpoint/2010/main" xmlns="" val="523840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stomShape 2"/>
          <p:cNvSpPr/>
          <p:nvPr/>
        </p:nvSpPr>
        <p:spPr>
          <a:xfrm>
            <a:off x="0" y="440871"/>
            <a:ext cx="12191999" cy="70303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ts val="2800"/>
              </a:lnSpc>
            </a:pPr>
            <a:r>
              <a:rPr lang="ru-RU" sz="3200" b="1" dirty="0">
                <a:solidFill>
                  <a:schemeClr val="accent1">
                    <a:lumMod val="50000"/>
                  </a:schemeClr>
                </a:solidFill>
                <a:cs typeface="Times New Roman" pitchFamily="18" charset="0"/>
              </a:rPr>
              <a:t>Структура размещения документов на сайте </a:t>
            </a:r>
          </a:p>
        </p:txBody>
      </p:sp>
      <p:sp>
        <p:nvSpPr>
          <p:cNvPr id="5" name="TextBox 4"/>
          <p:cNvSpPr txBox="1"/>
          <p:nvPr/>
        </p:nvSpPr>
        <p:spPr>
          <a:xfrm>
            <a:off x="646385" y="1208314"/>
            <a:ext cx="11257143" cy="5201424"/>
          </a:xfrm>
          <a:prstGeom prst="rect">
            <a:avLst/>
          </a:prstGeom>
          <a:noFill/>
        </p:spPr>
        <p:txBody>
          <a:bodyPr wrap="square" rtlCol="0">
            <a:spAutoFit/>
          </a:bodyPr>
          <a:lstStyle/>
          <a:p>
            <a:r>
              <a:rPr lang="ru-RU" sz="2400" b="1" dirty="0">
                <a:solidFill>
                  <a:schemeClr val="tx1">
                    <a:lumMod val="75000"/>
                    <a:lumOff val="25000"/>
                  </a:schemeClr>
                </a:solidFill>
                <a:cs typeface="Times New Roman" pitchFamily="18" charset="0"/>
              </a:rPr>
              <a:t>1. Цели </a:t>
            </a:r>
          </a:p>
          <a:p>
            <a:r>
              <a:rPr lang="ru-RU" sz="2000" dirty="0"/>
              <a:t>1.1. </a:t>
            </a:r>
            <a:r>
              <a:rPr lang="ru-RU" sz="2000" dirty="0">
                <a:hlinkClick r:id="rId3"/>
              </a:rPr>
              <a:t>Приказ МОУО «Об утверждении Концепции муниципальной системы оценки качества образования»</a:t>
            </a:r>
            <a:endParaRPr lang="ru-RU" sz="2000" dirty="0"/>
          </a:p>
          <a:p>
            <a:r>
              <a:rPr lang="ru-RU" sz="2000" dirty="0"/>
              <a:t>1.2. </a:t>
            </a:r>
            <a:r>
              <a:rPr lang="ru-RU" sz="2000" dirty="0">
                <a:hlinkClick r:id="rId4"/>
              </a:rPr>
              <a:t>Концепция муниципальной системы оценки качества образования</a:t>
            </a:r>
            <a:endParaRPr lang="ru-RU" sz="2000" dirty="0"/>
          </a:p>
          <a:p>
            <a:endParaRPr lang="ru-RU" sz="2000" dirty="0"/>
          </a:p>
          <a:p>
            <a:r>
              <a:rPr lang="ru-RU" sz="2400" b="1" dirty="0">
                <a:solidFill>
                  <a:schemeClr val="tx1">
                    <a:lumMod val="75000"/>
                    <a:lumOff val="25000"/>
                  </a:schemeClr>
                </a:solidFill>
              </a:rPr>
              <a:t>2. Показатели, методы сбора информации</a:t>
            </a:r>
            <a:endParaRPr lang="ru-RU" sz="2400" dirty="0">
              <a:solidFill>
                <a:schemeClr val="tx1">
                  <a:lumMod val="75000"/>
                  <a:lumOff val="25000"/>
                </a:schemeClr>
              </a:solidFill>
            </a:endParaRPr>
          </a:p>
          <a:p>
            <a:r>
              <a:rPr lang="ru-RU" sz="2000" dirty="0"/>
              <a:t>2.1. </a:t>
            </a:r>
            <a:r>
              <a:rPr lang="ru-RU" sz="2000" u="sng" dirty="0">
                <a:solidFill>
                  <a:schemeClr val="accent1">
                    <a:lumMod val="75000"/>
                  </a:schemeClr>
                </a:solidFill>
              </a:rPr>
              <a:t>Мет</a:t>
            </a:r>
            <a:r>
              <a:rPr lang="ru-RU" sz="2000" dirty="0">
                <a:solidFill>
                  <a:schemeClr val="tx2">
                    <a:lumMod val="75000"/>
                  </a:schemeClr>
                </a:solidFill>
                <a:hlinkClick r:id="rId5"/>
              </a:rPr>
              <a:t>одика анализа объективности результатов государственной итоговой аттестации (далее-ГИА) обучающихся по программам основного общего образования </a:t>
            </a:r>
            <a:endParaRPr lang="ru-RU" sz="2000" dirty="0">
              <a:solidFill>
                <a:schemeClr val="tx2">
                  <a:lumMod val="75000"/>
                </a:schemeClr>
              </a:solidFill>
            </a:endParaRPr>
          </a:p>
          <a:p>
            <a:r>
              <a:rPr lang="ru-RU" sz="2000" dirty="0"/>
              <a:t>2.2. </a:t>
            </a:r>
            <a:r>
              <a:rPr lang="ru-RU" sz="2000" dirty="0">
                <a:solidFill>
                  <a:schemeClr val="tx2">
                    <a:lumMod val="75000"/>
                  </a:schemeClr>
                </a:solidFill>
                <a:hlinkClick r:id="rId6"/>
              </a:rPr>
              <a:t>Методика расчета показателя «Уровень объективности оценки образовательных результатов в субъекте Российской Федерации»</a:t>
            </a:r>
            <a:endParaRPr lang="ru-RU" sz="2000" dirty="0">
              <a:solidFill>
                <a:schemeClr val="tx2">
                  <a:lumMod val="75000"/>
                </a:schemeClr>
              </a:solidFill>
            </a:endParaRPr>
          </a:p>
          <a:p>
            <a:r>
              <a:rPr lang="ru-RU" sz="2000" dirty="0"/>
              <a:t>2.3. </a:t>
            </a:r>
            <a:r>
              <a:rPr lang="ru-RU" sz="2000" dirty="0">
                <a:hlinkClick r:id="rId7"/>
              </a:rPr>
              <a:t>Показатели, характеризующие объективность результатов процедур оценки качества образования школьников в муниципальных районах /городских округах</a:t>
            </a:r>
            <a:endParaRPr lang="ru-RU" sz="2000" dirty="0"/>
          </a:p>
          <a:p>
            <a:r>
              <a:rPr lang="ru-RU" sz="2000" dirty="0"/>
              <a:t>2.4. </a:t>
            </a:r>
            <a:r>
              <a:rPr lang="ru-RU" sz="2000" dirty="0">
                <a:hlinkClick r:id="rId8"/>
              </a:rPr>
              <a:t>Критерии качества и объективности проведения основного периода Единого государственного экзамена (далее-ЕГЭ) и иных оценочных процедур </a:t>
            </a:r>
            <a:endParaRPr lang="ru-RU" sz="2000" dirty="0"/>
          </a:p>
          <a:p>
            <a:r>
              <a:rPr lang="ru-RU" sz="2000" dirty="0">
                <a:solidFill>
                  <a:schemeClr val="tx1">
                    <a:lumMod val="75000"/>
                    <a:lumOff val="25000"/>
                  </a:schemeClr>
                </a:solidFill>
                <a:hlinkClick r:id="rId9"/>
              </a:rPr>
              <a:t>2.5.</a:t>
            </a:r>
            <a:r>
              <a:rPr lang="ru-RU" sz="2000" dirty="0">
                <a:hlinkClick r:id="rId9"/>
              </a:rPr>
              <a:t> </a:t>
            </a:r>
            <a:r>
              <a:rPr lang="ru-RU" sz="2000" dirty="0">
                <a:solidFill>
                  <a:schemeClr val="tx2">
                    <a:lumMod val="75000"/>
                  </a:schemeClr>
                </a:solidFill>
                <a:hlinkClick r:id="rId9"/>
              </a:rPr>
              <a:t>Показатели, характеризующие объективность результатов</a:t>
            </a:r>
            <a:endParaRPr lang="ru-RU" sz="2400" b="1" dirty="0">
              <a:solidFill>
                <a:schemeClr val="tx2">
                  <a:lumMod val="75000"/>
                </a:schemeClr>
              </a:solidFill>
              <a:cs typeface="Times New Roman" pitchFamily="18" charset="0"/>
            </a:endParaRPr>
          </a:p>
          <a:p>
            <a:r>
              <a:rPr lang="ru-RU" sz="2400" b="1" dirty="0">
                <a:cs typeface="Times New Roman" pitchFamily="18" charset="0"/>
              </a:rPr>
              <a:t>	</a:t>
            </a:r>
            <a:endParaRPr lang="ru-RU" b="1" dirty="0">
              <a:solidFill>
                <a:srgbClr val="000F2E"/>
              </a:solidFill>
            </a:endParaRPr>
          </a:p>
        </p:txBody>
      </p:sp>
      <p:pic>
        <p:nvPicPr>
          <p:cNvPr id="5122" name="Picture 2" descr="C:\Users\цмко2\Desktop\Презентация\unnamed.jpg"/>
          <p:cNvPicPr>
            <a:picLocks noChangeAspect="1" noChangeArrowheads="1"/>
          </p:cNvPicPr>
          <p:nvPr/>
        </p:nvPicPr>
        <p:blipFill>
          <a:blip r:embed="rId10" cstate="print"/>
          <a:srcRect/>
          <a:stretch>
            <a:fillRect/>
          </a:stretch>
        </p:blipFill>
        <p:spPr bwMode="auto">
          <a:xfrm>
            <a:off x="270829" y="0"/>
            <a:ext cx="1125311" cy="1055151"/>
          </a:xfrm>
          <a:prstGeom prst="rect">
            <a:avLst/>
          </a:prstGeom>
          <a:noFill/>
        </p:spPr>
      </p:pic>
    </p:spTree>
    <p:extLst>
      <p:ext uri="{BB962C8B-B14F-4D97-AF65-F5344CB8AC3E}">
        <p14:creationId xmlns:p14="http://schemas.microsoft.com/office/powerpoint/2010/main" xmlns="" val="215997095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stomShape 2"/>
          <p:cNvSpPr/>
          <p:nvPr/>
        </p:nvSpPr>
        <p:spPr>
          <a:xfrm>
            <a:off x="0" y="440871"/>
            <a:ext cx="12191999" cy="70303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ts val="2800"/>
              </a:lnSpc>
            </a:pPr>
            <a:r>
              <a:rPr lang="ru-RU" sz="3200" b="1" dirty="0">
                <a:solidFill>
                  <a:schemeClr val="accent1">
                    <a:lumMod val="50000"/>
                  </a:schemeClr>
                </a:solidFill>
                <a:cs typeface="Times New Roman" pitchFamily="18" charset="0"/>
              </a:rPr>
              <a:t>Структура размещения документов на сайте</a:t>
            </a:r>
          </a:p>
        </p:txBody>
      </p:sp>
      <p:sp>
        <p:nvSpPr>
          <p:cNvPr id="5" name="TextBox 4"/>
          <p:cNvSpPr txBox="1"/>
          <p:nvPr/>
        </p:nvSpPr>
        <p:spPr>
          <a:xfrm>
            <a:off x="646386" y="1338942"/>
            <a:ext cx="10963228" cy="4585871"/>
          </a:xfrm>
          <a:prstGeom prst="rect">
            <a:avLst/>
          </a:prstGeom>
          <a:noFill/>
        </p:spPr>
        <p:txBody>
          <a:bodyPr wrap="square" rtlCol="0">
            <a:spAutoFit/>
          </a:bodyPr>
          <a:lstStyle/>
          <a:p>
            <a:r>
              <a:rPr lang="ru-RU" sz="2400" b="1" dirty="0">
                <a:solidFill>
                  <a:schemeClr val="tx1">
                    <a:lumMod val="75000"/>
                    <a:lumOff val="25000"/>
                  </a:schemeClr>
                </a:solidFill>
              </a:rPr>
              <a:t>3. Мониторинг</a:t>
            </a:r>
            <a:endParaRPr lang="ru-RU" sz="2400" dirty="0">
              <a:solidFill>
                <a:schemeClr val="tx1">
                  <a:lumMod val="75000"/>
                  <a:lumOff val="25000"/>
                </a:schemeClr>
              </a:solidFill>
            </a:endParaRPr>
          </a:p>
          <a:p>
            <a:r>
              <a:rPr lang="ru-RU" sz="2000" u="sng" dirty="0">
                <a:solidFill>
                  <a:schemeClr val="tx1">
                    <a:lumMod val="85000"/>
                    <a:lumOff val="15000"/>
                  </a:schemeClr>
                </a:solidFill>
              </a:rPr>
              <a:t>3.1. </a:t>
            </a:r>
            <a:r>
              <a:rPr lang="ru-RU" sz="2000" u="sng" dirty="0">
                <a:solidFill>
                  <a:schemeClr val="accent1">
                    <a:lumMod val="75000"/>
                  </a:schemeClr>
                </a:solidFill>
              </a:rPr>
              <a:t>По объективности проведения процедур оценки качества образования в образовательных организациях (далее-ОО)</a:t>
            </a:r>
          </a:p>
          <a:p>
            <a:r>
              <a:rPr lang="ru-RU" sz="2000" u="sng" dirty="0">
                <a:solidFill>
                  <a:schemeClr val="tx1">
                    <a:lumMod val="85000"/>
                    <a:lumOff val="15000"/>
                  </a:schemeClr>
                </a:solidFill>
              </a:rPr>
              <a:t>3.2. </a:t>
            </a:r>
            <a:r>
              <a:rPr lang="ru-RU" sz="2000" u="sng" dirty="0">
                <a:solidFill>
                  <a:schemeClr val="accent1">
                    <a:lumMod val="75000"/>
                  </a:schemeClr>
                </a:solidFill>
              </a:rPr>
              <a:t>По объективности проведения олимпиад школьников в ОО</a:t>
            </a:r>
          </a:p>
          <a:p>
            <a:r>
              <a:rPr lang="ru-RU" sz="2000" u="sng" dirty="0">
                <a:solidFill>
                  <a:schemeClr val="tx1">
                    <a:lumMod val="75000"/>
                    <a:lumOff val="25000"/>
                  </a:schemeClr>
                </a:solidFill>
                <a:hlinkClick r:id="rId3"/>
              </a:rPr>
              <a:t>3.3. Мониторинг объективности процедур оценки качества образования</a:t>
            </a:r>
            <a:endParaRPr lang="ru-RU" sz="2000" u="sng" dirty="0">
              <a:solidFill>
                <a:schemeClr val="tx1">
                  <a:lumMod val="75000"/>
                  <a:lumOff val="25000"/>
                </a:schemeClr>
              </a:solidFill>
            </a:endParaRPr>
          </a:p>
          <a:p>
            <a:endParaRPr lang="ru-RU" sz="2000" u="sng" dirty="0">
              <a:solidFill>
                <a:schemeClr val="tx1">
                  <a:lumMod val="75000"/>
                  <a:lumOff val="25000"/>
                </a:schemeClr>
              </a:solidFill>
            </a:endParaRPr>
          </a:p>
          <a:p>
            <a:r>
              <a:rPr lang="ru-RU" sz="2400" b="1" dirty="0">
                <a:solidFill>
                  <a:schemeClr val="tx1">
                    <a:lumMod val="75000"/>
                    <a:lumOff val="25000"/>
                  </a:schemeClr>
                </a:solidFill>
              </a:rPr>
              <a:t>4. Анализ, адресные рекомендации</a:t>
            </a:r>
            <a:endParaRPr lang="ru-RU" sz="2400" dirty="0">
              <a:solidFill>
                <a:schemeClr val="tx1">
                  <a:lumMod val="75000"/>
                  <a:lumOff val="25000"/>
                </a:schemeClr>
              </a:solidFill>
            </a:endParaRPr>
          </a:p>
          <a:p>
            <a:r>
              <a:rPr lang="ru-RU" sz="2000" b="1" dirty="0">
                <a:solidFill>
                  <a:schemeClr val="tx1">
                    <a:lumMod val="75000"/>
                    <a:lumOff val="25000"/>
                  </a:schemeClr>
                </a:solidFill>
              </a:rPr>
              <a:t>4.1. По объективности проведения процедур оценки качества образования в ОО</a:t>
            </a:r>
            <a:endParaRPr lang="ru-RU" sz="2000" dirty="0">
              <a:solidFill>
                <a:schemeClr val="tx1">
                  <a:lumMod val="75000"/>
                  <a:lumOff val="25000"/>
                </a:schemeClr>
              </a:solidFill>
            </a:endParaRPr>
          </a:p>
          <a:p>
            <a:r>
              <a:rPr lang="ru-RU" sz="2000" u="sng" dirty="0">
                <a:solidFill>
                  <a:schemeClr val="tx2">
                    <a:lumMod val="75000"/>
                  </a:schemeClr>
                </a:solidFill>
              </a:rPr>
              <a:t>4.1.1.  </a:t>
            </a:r>
            <a:r>
              <a:rPr lang="ru-RU" sz="2000" u="sng" dirty="0">
                <a:solidFill>
                  <a:schemeClr val="tx2">
                    <a:lumMod val="75000"/>
                  </a:schemeClr>
                </a:solidFill>
                <a:hlinkClick r:id="rId4"/>
              </a:rPr>
              <a:t>Анализ Всероссийских проверочных работ (далее-ВПР) </a:t>
            </a:r>
            <a:endParaRPr lang="ru-RU" sz="2000" u="sng" dirty="0">
              <a:solidFill>
                <a:schemeClr val="tx2">
                  <a:lumMod val="75000"/>
                </a:schemeClr>
              </a:solidFill>
            </a:endParaRPr>
          </a:p>
          <a:p>
            <a:r>
              <a:rPr lang="ru-RU" sz="2000" u="sng" dirty="0">
                <a:solidFill>
                  <a:schemeClr val="tx2">
                    <a:lumMod val="75000"/>
                  </a:schemeClr>
                </a:solidFill>
              </a:rPr>
              <a:t>4.1.2. </a:t>
            </a:r>
            <a:r>
              <a:rPr lang="ru-RU" sz="2000" u="sng" dirty="0">
                <a:solidFill>
                  <a:schemeClr val="tx2">
                    <a:lumMod val="75000"/>
                  </a:schemeClr>
                </a:solidFill>
                <a:hlinkClick r:id="rId5"/>
              </a:rPr>
              <a:t>Анализ результатов ГИА-9  по учебным предметам и практические рекомендации</a:t>
            </a:r>
            <a:endParaRPr lang="ru-RU" sz="2000" u="sng" dirty="0">
              <a:solidFill>
                <a:schemeClr val="tx2">
                  <a:lumMod val="75000"/>
                </a:schemeClr>
              </a:solidFill>
            </a:endParaRPr>
          </a:p>
          <a:p>
            <a:r>
              <a:rPr lang="ru-RU" sz="2000" u="sng" dirty="0">
                <a:solidFill>
                  <a:schemeClr val="tx2">
                    <a:lumMod val="75000"/>
                  </a:schemeClr>
                </a:solidFill>
              </a:rPr>
              <a:t>4.1.3. </a:t>
            </a:r>
            <a:r>
              <a:rPr lang="ru-RU" sz="2000" u="sng" dirty="0">
                <a:solidFill>
                  <a:schemeClr val="tx2">
                    <a:lumMod val="75000"/>
                  </a:schemeClr>
                </a:solidFill>
                <a:hlinkClick r:id="rId6"/>
              </a:rPr>
              <a:t>Анализ результатов диагностических работ-2020 в 10 классах общеобразовательных организаций</a:t>
            </a:r>
            <a:r>
              <a:rPr lang="ru-RU" sz="2000" u="sng" dirty="0">
                <a:solidFill>
                  <a:schemeClr val="tx2">
                    <a:lumMod val="75000"/>
                  </a:schemeClr>
                </a:solidFill>
                <a:hlinkClick r:id="rId5"/>
              </a:rPr>
              <a:t> и практические рекомендации</a:t>
            </a:r>
            <a:endParaRPr lang="ru-RU" sz="2000" u="sng" dirty="0">
              <a:solidFill>
                <a:schemeClr val="tx2">
                  <a:lumMod val="75000"/>
                </a:schemeClr>
              </a:solidFill>
            </a:endParaRPr>
          </a:p>
          <a:p>
            <a:r>
              <a:rPr lang="ru-RU" sz="2000" u="sng" dirty="0">
                <a:solidFill>
                  <a:schemeClr val="tx2">
                    <a:lumMod val="75000"/>
                  </a:schemeClr>
                </a:solidFill>
              </a:rPr>
              <a:t>4.1.4. </a:t>
            </a:r>
            <a:r>
              <a:rPr lang="ru-RU" sz="2000" u="sng" dirty="0">
                <a:solidFill>
                  <a:schemeClr val="tx2">
                    <a:lumMod val="75000"/>
                  </a:schemeClr>
                </a:solidFill>
                <a:hlinkClick r:id="rId7"/>
              </a:rPr>
              <a:t>Анализ  результатов ГИА-11 по учебным предметам и практические рекомендации</a:t>
            </a:r>
            <a:endParaRPr lang="ru-RU" sz="2000" u="sng" dirty="0">
              <a:solidFill>
                <a:schemeClr val="tx2">
                  <a:lumMod val="75000"/>
                </a:schemeClr>
              </a:solidFill>
            </a:endParaRPr>
          </a:p>
          <a:p>
            <a:r>
              <a:rPr lang="ru-RU" sz="2400" b="1" dirty="0">
                <a:cs typeface="Times New Roman" pitchFamily="18" charset="0"/>
              </a:rPr>
              <a:t>	</a:t>
            </a:r>
            <a:endParaRPr lang="ru-RU" b="1" dirty="0">
              <a:solidFill>
                <a:srgbClr val="000F2E"/>
              </a:solidFill>
            </a:endParaRPr>
          </a:p>
        </p:txBody>
      </p:sp>
      <p:pic>
        <p:nvPicPr>
          <p:cNvPr id="5122" name="Picture 2" descr="C:\Users\цмко2\Desktop\Презентация\unnamed.jpg"/>
          <p:cNvPicPr>
            <a:picLocks noChangeAspect="1" noChangeArrowheads="1"/>
          </p:cNvPicPr>
          <p:nvPr/>
        </p:nvPicPr>
        <p:blipFill>
          <a:blip r:embed="rId8" cstate="print"/>
          <a:srcRect/>
          <a:stretch>
            <a:fillRect/>
          </a:stretch>
        </p:blipFill>
        <p:spPr bwMode="auto">
          <a:xfrm>
            <a:off x="270829" y="88750"/>
            <a:ext cx="1125311" cy="1055151"/>
          </a:xfrm>
          <a:prstGeom prst="rect">
            <a:avLst/>
          </a:prstGeom>
          <a:noFill/>
        </p:spPr>
      </p:pic>
    </p:spTree>
    <p:extLst>
      <p:ext uri="{BB962C8B-B14F-4D97-AF65-F5344CB8AC3E}">
        <p14:creationId xmlns:p14="http://schemas.microsoft.com/office/powerpoint/2010/main" xmlns="" val="207735473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stomShape 2"/>
          <p:cNvSpPr/>
          <p:nvPr/>
        </p:nvSpPr>
        <p:spPr>
          <a:xfrm>
            <a:off x="0" y="440870"/>
            <a:ext cx="12191999" cy="97971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ts val="2800"/>
              </a:lnSpc>
            </a:pPr>
            <a:r>
              <a:rPr lang="ru-RU" sz="3200" b="1" dirty="0">
                <a:solidFill>
                  <a:schemeClr val="accent1">
                    <a:lumMod val="50000"/>
                  </a:schemeClr>
                </a:solidFill>
                <a:cs typeface="Times New Roman" pitchFamily="18" charset="0"/>
              </a:rPr>
              <a:t>Структура размещения документов на сайте</a:t>
            </a:r>
          </a:p>
        </p:txBody>
      </p:sp>
      <p:sp>
        <p:nvSpPr>
          <p:cNvPr id="5" name="TextBox 4"/>
          <p:cNvSpPr txBox="1"/>
          <p:nvPr/>
        </p:nvSpPr>
        <p:spPr>
          <a:xfrm>
            <a:off x="646386" y="1420584"/>
            <a:ext cx="11208158" cy="4832092"/>
          </a:xfrm>
          <a:prstGeom prst="rect">
            <a:avLst/>
          </a:prstGeom>
          <a:noFill/>
        </p:spPr>
        <p:txBody>
          <a:bodyPr wrap="square" rtlCol="0">
            <a:spAutoFit/>
          </a:bodyPr>
          <a:lstStyle/>
          <a:p>
            <a:r>
              <a:rPr lang="ru-RU" sz="2000" b="1" dirty="0">
                <a:solidFill>
                  <a:schemeClr val="tx1">
                    <a:lumMod val="75000"/>
                    <a:lumOff val="25000"/>
                  </a:schemeClr>
                </a:solidFill>
              </a:rPr>
              <a:t>4.2. По объективности проведения олимпиад школьников в ОО</a:t>
            </a:r>
            <a:endParaRPr lang="ru-RU" sz="2000" dirty="0">
              <a:solidFill>
                <a:schemeClr val="tx1">
                  <a:lumMod val="75000"/>
                  <a:lumOff val="25000"/>
                </a:schemeClr>
              </a:solidFill>
            </a:endParaRPr>
          </a:p>
          <a:p>
            <a:r>
              <a:rPr lang="ru-RU" sz="2000" dirty="0"/>
              <a:t>4.2.1. </a:t>
            </a:r>
            <a:r>
              <a:rPr lang="ru-RU" sz="2000" dirty="0">
                <a:hlinkClick r:id="rId3"/>
              </a:rPr>
              <a:t>Контакты ответственных лиц и указатели страниц сайтов, на которых размещена информация об организации и проведении школьного и муниципального этапов Всероссийской олимпиады школьников (далее-</a:t>
            </a:r>
            <a:r>
              <a:rPr lang="ru-RU" sz="2000" dirty="0" err="1">
                <a:hlinkClick r:id="rId3"/>
              </a:rPr>
              <a:t>ВсОШ</a:t>
            </a:r>
            <a:r>
              <a:rPr lang="ru-RU" sz="2000" dirty="0">
                <a:hlinkClick r:id="rId3"/>
              </a:rPr>
              <a:t>)</a:t>
            </a:r>
            <a:endParaRPr lang="ru-RU" sz="2000" dirty="0"/>
          </a:p>
          <a:p>
            <a:r>
              <a:rPr lang="ru-RU" sz="2000" dirty="0"/>
              <a:t> 4.2.2. </a:t>
            </a:r>
            <a:r>
              <a:rPr lang="ru-RU" sz="2000" dirty="0">
                <a:hlinkClick r:id="rId4"/>
              </a:rPr>
              <a:t>Методические рекомендации по организации и проведению школьного и муниципального этапов </a:t>
            </a:r>
            <a:r>
              <a:rPr lang="ru-RU" sz="2000" dirty="0" err="1">
                <a:hlinkClick r:id="rId3"/>
              </a:rPr>
              <a:t>ВсОШ</a:t>
            </a:r>
            <a:endParaRPr lang="ru-RU" sz="2000" dirty="0"/>
          </a:p>
          <a:p>
            <a:r>
              <a:rPr lang="ru-RU" sz="2000" dirty="0"/>
              <a:t>4.2.3. </a:t>
            </a:r>
            <a:r>
              <a:rPr lang="ru-RU" sz="2000" dirty="0">
                <a:hlinkClick r:id="rId5"/>
              </a:rPr>
              <a:t>Требования к организации и проведению школьного этапа </a:t>
            </a:r>
            <a:r>
              <a:rPr lang="ru-RU" sz="2000" dirty="0" err="1">
                <a:hlinkClick r:id="rId5"/>
              </a:rPr>
              <a:t>ВсОШ</a:t>
            </a:r>
            <a:r>
              <a:rPr lang="ru-RU" sz="2000" dirty="0">
                <a:hlinkClick r:id="rId5"/>
              </a:rPr>
              <a:t> </a:t>
            </a:r>
            <a:endParaRPr lang="ru-RU" sz="2000" dirty="0"/>
          </a:p>
          <a:p>
            <a:endParaRPr lang="ru-RU" sz="2000" dirty="0"/>
          </a:p>
          <a:p>
            <a:r>
              <a:rPr lang="ru-RU" sz="2400" b="1" dirty="0">
                <a:solidFill>
                  <a:schemeClr val="tx1">
                    <a:lumMod val="75000"/>
                    <a:lumOff val="25000"/>
                  </a:schemeClr>
                </a:solidFill>
              </a:rPr>
              <a:t>5. Меры, управленческие решения</a:t>
            </a:r>
            <a:endParaRPr lang="ru-RU" sz="2400" dirty="0">
              <a:solidFill>
                <a:schemeClr val="tx1">
                  <a:lumMod val="75000"/>
                  <a:lumOff val="25000"/>
                </a:schemeClr>
              </a:solidFill>
            </a:endParaRPr>
          </a:p>
          <a:p>
            <a:r>
              <a:rPr lang="ru-RU" sz="2000" b="1" dirty="0">
                <a:solidFill>
                  <a:schemeClr val="tx1">
                    <a:lumMod val="75000"/>
                    <a:lumOff val="25000"/>
                  </a:schemeClr>
                </a:solidFill>
              </a:rPr>
              <a:t>5.1. Проведение мероприятий по обеспечению единых подходов к оценке образовательных результатов</a:t>
            </a:r>
            <a:endParaRPr lang="ru-RU" sz="2000" dirty="0">
              <a:solidFill>
                <a:schemeClr val="tx1">
                  <a:lumMod val="75000"/>
                  <a:lumOff val="25000"/>
                </a:schemeClr>
              </a:solidFill>
            </a:endParaRPr>
          </a:p>
          <a:p>
            <a:r>
              <a:rPr lang="ru-RU" sz="2000" dirty="0"/>
              <a:t>5.1.1.  </a:t>
            </a:r>
            <a:r>
              <a:rPr lang="ru-RU" sz="2000" dirty="0">
                <a:hlinkClick r:id="rId6"/>
              </a:rPr>
              <a:t>График присутствия должностных лиц в сфере образования в пунктах проведения ЕГЭ </a:t>
            </a:r>
            <a:r>
              <a:rPr lang="ru-RU" sz="2000" dirty="0"/>
              <a:t>5.1.2. </a:t>
            </a:r>
            <a:r>
              <a:rPr lang="ru-RU" sz="2000" dirty="0">
                <a:hlinkClick r:id="rId7"/>
              </a:rPr>
              <a:t>Протокол  МОУО</a:t>
            </a:r>
            <a:endParaRPr lang="ru-RU" sz="2000" dirty="0"/>
          </a:p>
          <a:p>
            <a:endParaRPr lang="ru-RU" sz="2000" dirty="0"/>
          </a:p>
          <a:p>
            <a:r>
              <a:rPr lang="ru-RU" sz="2400" b="1" dirty="0">
                <a:cs typeface="Times New Roman" pitchFamily="18" charset="0"/>
              </a:rPr>
              <a:t>	</a:t>
            </a:r>
            <a:endParaRPr lang="ru-RU" b="1" dirty="0">
              <a:solidFill>
                <a:srgbClr val="000F2E"/>
              </a:solidFill>
            </a:endParaRPr>
          </a:p>
        </p:txBody>
      </p:sp>
      <p:pic>
        <p:nvPicPr>
          <p:cNvPr id="5122" name="Picture 2" descr="C:\Users\цмко2\Desktop\Презентация\unnamed.jpg"/>
          <p:cNvPicPr>
            <a:picLocks noChangeAspect="1" noChangeArrowheads="1"/>
          </p:cNvPicPr>
          <p:nvPr/>
        </p:nvPicPr>
        <p:blipFill>
          <a:blip r:embed="rId8" cstate="print"/>
          <a:srcRect/>
          <a:stretch>
            <a:fillRect/>
          </a:stretch>
        </p:blipFill>
        <p:spPr bwMode="auto">
          <a:xfrm>
            <a:off x="254501" y="114300"/>
            <a:ext cx="1125311" cy="1077686"/>
          </a:xfrm>
          <a:prstGeom prst="rect">
            <a:avLst/>
          </a:prstGeom>
          <a:noFill/>
        </p:spPr>
      </p:pic>
    </p:spTree>
    <p:extLst>
      <p:ext uri="{BB962C8B-B14F-4D97-AF65-F5344CB8AC3E}">
        <p14:creationId xmlns:p14="http://schemas.microsoft.com/office/powerpoint/2010/main" xmlns="" val="395149244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stomShape 2"/>
          <p:cNvSpPr/>
          <p:nvPr/>
        </p:nvSpPr>
        <p:spPr>
          <a:xfrm>
            <a:off x="0" y="440871"/>
            <a:ext cx="12191999" cy="70303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ts val="2800"/>
              </a:lnSpc>
            </a:pPr>
            <a:r>
              <a:rPr lang="ru-RU" sz="3200" b="1" dirty="0">
                <a:solidFill>
                  <a:schemeClr val="accent1">
                    <a:lumMod val="50000"/>
                  </a:schemeClr>
                </a:solidFill>
                <a:cs typeface="Times New Roman" pitchFamily="18" charset="0"/>
              </a:rPr>
              <a:t>Структура размещения документов на сайте</a:t>
            </a:r>
          </a:p>
        </p:txBody>
      </p:sp>
      <p:sp>
        <p:nvSpPr>
          <p:cNvPr id="5" name="TextBox 4"/>
          <p:cNvSpPr txBox="1"/>
          <p:nvPr/>
        </p:nvSpPr>
        <p:spPr>
          <a:xfrm>
            <a:off x="646386" y="1338942"/>
            <a:ext cx="10963228" cy="4401205"/>
          </a:xfrm>
          <a:prstGeom prst="rect">
            <a:avLst/>
          </a:prstGeom>
          <a:noFill/>
        </p:spPr>
        <p:txBody>
          <a:bodyPr wrap="square" rtlCol="0">
            <a:spAutoFit/>
          </a:bodyPr>
          <a:lstStyle/>
          <a:p>
            <a:r>
              <a:rPr lang="ru-RU" sz="2000" b="1" dirty="0">
                <a:solidFill>
                  <a:schemeClr val="tx1">
                    <a:lumMod val="75000"/>
                    <a:lumOff val="25000"/>
                  </a:schemeClr>
                </a:solidFill>
              </a:rPr>
              <a:t>5.3. Проведение мероприятий по формированию позитивного отношения к объективной оценке образовательных результатов</a:t>
            </a:r>
          </a:p>
          <a:p>
            <a:r>
              <a:rPr lang="ru-RU" sz="2000" dirty="0"/>
              <a:t>5.3.1. </a:t>
            </a:r>
            <a:r>
              <a:rPr lang="ru-RU" sz="2000" dirty="0">
                <a:solidFill>
                  <a:srgbClr val="FF0000"/>
                </a:solidFill>
                <a:hlinkClick r:id="rId3"/>
              </a:rPr>
              <a:t>Письмо</a:t>
            </a:r>
            <a:r>
              <a:rPr lang="ru-RU" sz="2000" dirty="0">
                <a:hlinkClick r:id="rId3"/>
              </a:rPr>
              <a:t>  об организации и проведении семинаров-совещаний по проведению процедур оценки качества образования</a:t>
            </a:r>
            <a:endParaRPr lang="ru-RU" sz="2000" dirty="0"/>
          </a:p>
          <a:p>
            <a:r>
              <a:rPr lang="ru-RU" sz="2000" dirty="0"/>
              <a:t>5.3.2. </a:t>
            </a:r>
            <a:r>
              <a:rPr lang="ru-RU" sz="2000" dirty="0">
                <a:hlinkClick r:id="rId4"/>
              </a:rPr>
              <a:t>План-график выездных методических семинаров-совещаний по вопросам обеспечения качества образования в муниципальных районах/городских округах </a:t>
            </a:r>
            <a:endParaRPr lang="ru-RU" sz="2000" dirty="0"/>
          </a:p>
          <a:p>
            <a:endParaRPr lang="ru-RU" sz="2000" dirty="0"/>
          </a:p>
          <a:p>
            <a:r>
              <a:rPr lang="ru-RU" sz="2000" b="1" dirty="0">
                <a:solidFill>
                  <a:schemeClr val="tx1">
                    <a:lumMod val="75000"/>
                    <a:lumOff val="25000"/>
                  </a:schemeClr>
                </a:solidFill>
              </a:rPr>
              <a:t>5.4. Принятие мер в отношении образовательных организаций, вошедших в «зону риска» по результатам процедур оценки качества образования и государственных итоговых аттестаций</a:t>
            </a:r>
            <a:endParaRPr lang="ru-RU" sz="2000" dirty="0">
              <a:solidFill>
                <a:schemeClr val="tx1">
                  <a:lumMod val="75000"/>
                  <a:lumOff val="25000"/>
                </a:schemeClr>
              </a:solidFill>
            </a:endParaRPr>
          </a:p>
          <a:p>
            <a:r>
              <a:rPr lang="ru-RU" sz="2000" dirty="0"/>
              <a:t>5.4.1. </a:t>
            </a:r>
            <a:r>
              <a:rPr lang="ru-RU" sz="2000" dirty="0">
                <a:hlinkClick r:id="rId5"/>
              </a:rPr>
              <a:t>Протокол заседания Государственной экзаменационной комиссии </a:t>
            </a:r>
            <a:endParaRPr lang="ru-RU" sz="2000" dirty="0"/>
          </a:p>
          <a:p>
            <a:r>
              <a:rPr lang="ru-RU" sz="2000" dirty="0"/>
              <a:t>5.4.2. </a:t>
            </a:r>
            <a:r>
              <a:rPr lang="ru-RU" sz="2000" dirty="0">
                <a:hlinkClick r:id="rId6"/>
              </a:rPr>
              <a:t>Приказ</a:t>
            </a:r>
            <a:r>
              <a:rPr lang="ru-RU" sz="2000" dirty="0"/>
              <a:t> </a:t>
            </a:r>
            <a:r>
              <a:rPr lang="ru-RU" sz="2000" dirty="0">
                <a:hlinkClick r:id="rId6"/>
              </a:rPr>
              <a:t>«Об оказании методической помощи в отношении ОО, вошедших в «зону риска» по результатам процедур оценки качества образования (ВПР)»</a:t>
            </a:r>
            <a:r>
              <a:rPr lang="ru-RU" sz="2000" dirty="0"/>
              <a:t> </a:t>
            </a:r>
          </a:p>
          <a:p>
            <a:r>
              <a:rPr lang="ru-RU" sz="2000" dirty="0"/>
              <a:t>5.4.3. </a:t>
            </a:r>
            <a:r>
              <a:rPr lang="ru-RU" sz="2000" u="sng" dirty="0">
                <a:solidFill>
                  <a:schemeClr val="accent1">
                    <a:lumMod val="75000"/>
                  </a:schemeClr>
                </a:solidFill>
              </a:rPr>
              <a:t>Приказ</a:t>
            </a:r>
            <a:r>
              <a:rPr lang="ru-RU" sz="2000" dirty="0"/>
              <a:t> </a:t>
            </a:r>
            <a:r>
              <a:rPr lang="ru-RU" sz="2000" dirty="0">
                <a:hlinkClick r:id="rId7"/>
              </a:rPr>
              <a:t>«Об оказании методической помощи в отношении образовательных организаций с необъективными результатами оценки качества образования (ВПР)»</a:t>
            </a:r>
            <a:r>
              <a:rPr lang="ru-RU" sz="2000" dirty="0"/>
              <a:t>  </a:t>
            </a:r>
          </a:p>
        </p:txBody>
      </p:sp>
      <p:pic>
        <p:nvPicPr>
          <p:cNvPr id="5122" name="Picture 2" descr="C:\Users\цмко2\Desktop\Презентация\unnamed.jpg"/>
          <p:cNvPicPr>
            <a:picLocks noChangeAspect="1" noChangeArrowheads="1"/>
          </p:cNvPicPr>
          <p:nvPr/>
        </p:nvPicPr>
        <p:blipFill>
          <a:blip r:embed="rId8" cstate="print"/>
          <a:srcRect/>
          <a:stretch>
            <a:fillRect/>
          </a:stretch>
        </p:blipFill>
        <p:spPr bwMode="auto">
          <a:xfrm>
            <a:off x="270829" y="88750"/>
            <a:ext cx="1125311" cy="1055151"/>
          </a:xfrm>
          <a:prstGeom prst="rect">
            <a:avLst/>
          </a:prstGeom>
          <a:noFill/>
        </p:spPr>
      </p:pic>
    </p:spTree>
    <p:extLst>
      <p:ext uri="{BB962C8B-B14F-4D97-AF65-F5344CB8AC3E}">
        <p14:creationId xmlns:p14="http://schemas.microsoft.com/office/powerpoint/2010/main" xmlns="" val="304492169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stomShape 2"/>
          <p:cNvSpPr/>
          <p:nvPr/>
        </p:nvSpPr>
        <p:spPr>
          <a:xfrm>
            <a:off x="0" y="440871"/>
            <a:ext cx="12191999" cy="70303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ts val="2800"/>
              </a:lnSpc>
            </a:pPr>
            <a:r>
              <a:rPr lang="ru-RU" sz="3200" b="1" dirty="0">
                <a:solidFill>
                  <a:schemeClr val="accent1">
                    <a:lumMod val="50000"/>
                  </a:schemeClr>
                </a:solidFill>
                <a:cs typeface="Times New Roman" pitchFamily="18" charset="0"/>
              </a:rPr>
              <a:t>Структура размещения документов на сайте</a:t>
            </a:r>
          </a:p>
        </p:txBody>
      </p:sp>
      <p:sp>
        <p:nvSpPr>
          <p:cNvPr id="5" name="TextBox 4"/>
          <p:cNvSpPr txBox="1"/>
          <p:nvPr/>
        </p:nvSpPr>
        <p:spPr>
          <a:xfrm>
            <a:off x="646386" y="1338942"/>
            <a:ext cx="10963228" cy="4462760"/>
          </a:xfrm>
          <a:prstGeom prst="rect">
            <a:avLst/>
          </a:prstGeom>
          <a:noFill/>
        </p:spPr>
        <p:txBody>
          <a:bodyPr wrap="square" rtlCol="0">
            <a:spAutoFit/>
          </a:bodyPr>
          <a:lstStyle/>
          <a:p>
            <a:r>
              <a:rPr lang="ru-RU" sz="2000" dirty="0"/>
              <a:t>5.4.4. </a:t>
            </a:r>
            <a:r>
              <a:rPr lang="ru-RU" sz="2000" dirty="0">
                <a:hlinkClick r:id="rId3"/>
              </a:rPr>
              <a:t>График выезда в образовательные организации специалистов органов исполнительной власти Нижегородской области согласно графику проведения ВПР</a:t>
            </a:r>
            <a:endParaRPr lang="ru-RU" sz="2000" dirty="0"/>
          </a:p>
          <a:p>
            <a:r>
              <a:rPr lang="ru-RU" sz="2000" dirty="0"/>
              <a:t>5.4.5. </a:t>
            </a:r>
            <a:r>
              <a:rPr lang="ru-RU" sz="2000" dirty="0">
                <a:hlinkClick r:id="rId4"/>
              </a:rPr>
              <a:t> Приказ </a:t>
            </a:r>
            <a:r>
              <a:rPr lang="ru-RU" sz="2000" dirty="0">
                <a:hlinkClick r:id="rId5"/>
              </a:rPr>
              <a:t>«О проведении независимой оценки качества образования в ОО» </a:t>
            </a:r>
            <a:endParaRPr lang="ru-RU" sz="2000" dirty="0"/>
          </a:p>
          <a:p>
            <a:r>
              <a:rPr lang="ru-RU" sz="2000" dirty="0"/>
              <a:t>5.4.6. </a:t>
            </a:r>
            <a:r>
              <a:rPr lang="ru-RU" sz="2000" dirty="0">
                <a:hlinkClick r:id="rId4"/>
              </a:rPr>
              <a:t>Приказ «О повышении эффективности региональных управленческих механизмов в сфере образования»</a:t>
            </a:r>
            <a:endParaRPr lang="ru-RU" sz="2000" dirty="0"/>
          </a:p>
          <a:p>
            <a:endParaRPr lang="ru-RU" sz="2000" dirty="0"/>
          </a:p>
          <a:p>
            <a:r>
              <a:rPr lang="ru-RU" sz="2000" b="1" dirty="0">
                <a:solidFill>
                  <a:schemeClr val="tx1">
                    <a:lumMod val="75000"/>
                    <a:lumOff val="25000"/>
                  </a:schemeClr>
                </a:solidFill>
              </a:rPr>
              <a:t>5.5. Принятие других управленческих решений по результатам проведённого анализа</a:t>
            </a:r>
            <a:endParaRPr lang="ru-RU" sz="2000" dirty="0">
              <a:solidFill>
                <a:schemeClr val="tx1">
                  <a:lumMod val="75000"/>
                  <a:lumOff val="25000"/>
                </a:schemeClr>
              </a:solidFill>
            </a:endParaRPr>
          </a:p>
          <a:p>
            <a:r>
              <a:rPr lang="ru-RU" sz="2000" dirty="0">
                <a:solidFill>
                  <a:schemeClr val="tx1">
                    <a:lumMod val="75000"/>
                    <a:lumOff val="25000"/>
                  </a:schemeClr>
                </a:solidFill>
              </a:rPr>
              <a:t>5.5.1</a:t>
            </a:r>
            <a:r>
              <a:rPr lang="ru-RU" sz="2000" dirty="0">
                <a:solidFill>
                  <a:schemeClr val="accent1">
                    <a:lumMod val="75000"/>
                  </a:schemeClr>
                </a:solidFill>
              </a:rPr>
              <a:t>. </a:t>
            </a:r>
            <a:r>
              <a:rPr lang="ru-RU" sz="2000" u="sng" dirty="0">
                <a:solidFill>
                  <a:schemeClr val="accent1">
                    <a:lumMod val="75000"/>
                  </a:schemeClr>
                </a:solidFill>
              </a:rPr>
              <a:t>Приказ «О повышении эффективности региональных управленческих механизмов в сфере образования»</a:t>
            </a:r>
          </a:p>
          <a:p>
            <a:endParaRPr lang="ru-RU" sz="2000" u="sng" dirty="0">
              <a:solidFill>
                <a:schemeClr val="accent1">
                  <a:lumMod val="75000"/>
                </a:schemeClr>
              </a:solidFill>
            </a:endParaRPr>
          </a:p>
          <a:p>
            <a:r>
              <a:rPr lang="ru-RU" sz="2400" b="1" dirty="0">
                <a:solidFill>
                  <a:schemeClr val="tx1">
                    <a:lumMod val="75000"/>
                    <a:lumOff val="25000"/>
                  </a:schemeClr>
                </a:solidFill>
              </a:rPr>
              <a:t>6. Анализ эффективности принятых мер</a:t>
            </a:r>
            <a:endParaRPr lang="ru-RU" sz="2400" dirty="0">
              <a:solidFill>
                <a:schemeClr val="tx1">
                  <a:lumMod val="75000"/>
                  <a:lumOff val="25000"/>
                </a:schemeClr>
              </a:solidFill>
            </a:endParaRPr>
          </a:p>
          <a:p>
            <a:r>
              <a:rPr lang="ru-RU" sz="2000" dirty="0"/>
              <a:t>6.1.  </a:t>
            </a:r>
            <a:r>
              <a:rPr lang="ru-RU" sz="2000" dirty="0">
                <a:hlinkClick r:id="rId6"/>
              </a:rPr>
              <a:t>Анализ принятых мер по направлению «Система обеспечения объективности процедур оценки качества образования и олимпиад школьников»</a:t>
            </a:r>
            <a:endParaRPr lang="ru-RU" sz="2000" dirty="0"/>
          </a:p>
          <a:p>
            <a:r>
              <a:rPr lang="ru-RU" sz="2000" dirty="0">
                <a:hlinkClick r:id="rId7"/>
              </a:rPr>
              <a:t>6.2. Анализ эффективности принятых мер</a:t>
            </a:r>
            <a:endParaRPr lang="ru-RU" sz="2000" dirty="0"/>
          </a:p>
        </p:txBody>
      </p:sp>
      <p:pic>
        <p:nvPicPr>
          <p:cNvPr id="5122" name="Picture 2" descr="C:\Users\цмко2\Desktop\Презентация\unnamed.jpg"/>
          <p:cNvPicPr>
            <a:picLocks noChangeAspect="1" noChangeArrowheads="1"/>
          </p:cNvPicPr>
          <p:nvPr/>
        </p:nvPicPr>
        <p:blipFill>
          <a:blip r:embed="rId8" cstate="print"/>
          <a:srcRect/>
          <a:stretch>
            <a:fillRect/>
          </a:stretch>
        </p:blipFill>
        <p:spPr bwMode="auto">
          <a:xfrm>
            <a:off x="270829" y="88750"/>
            <a:ext cx="1125311" cy="1055151"/>
          </a:xfrm>
          <a:prstGeom prst="rect">
            <a:avLst/>
          </a:prstGeom>
          <a:noFill/>
        </p:spPr>
      </p:pic>
    </p:spTree>
    <p:extLst>
      <p:ext uri="{BB962C8B-B14F-4D97-AF65-F5344CB8AC3E}">
        <p14:creationId xmlns:p14="http://schemas.microsoft.com/office/powerpoint/2010/main" xmlns="" val="18354052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stomShape 2"/>
          <p:cNvSpPr/>
          <p:nvPr/>
        </p:nvSpPr>
        <p:spPr>
          <a:xfrm>
            <a:off x="0" y="440871"/>
            <a:ext cx="12191999" cy="70303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ts val="2800"/>
              </a:lnSpc>
            </a:pPr>
            <a:r>
              <a:rPr lang="ru-RU" sz="3200" b="1" dirty="0">
                <a:latin typeface="Times New Roman" pitchFamily="18" charset="0"/>
                <a:cs typeface="Times New Roman" pitchFamily="18" charset="0"/>
              </a:rPr>
              <a:t>       </a:t>
            </a:r>
            <a:r>
              <a:rPr lang="ru-RU" sz="3200" b="1" dirty="0">
                <a:solidFill>
                  <a:schemeClr val="accent1">
                    <a:lumMod val="50000"/>
                  </a:schemeClr>
                </a:solidFill>
                <a:cs typeface="Times New Roman" pitchFamily="18" charset="0"/>
              </a:rPr>
              <a:t>Использование результатов Оценки </a:t>
            </a:r>
          </a:p>
        </p:txBody>
      </p:sp>
      <p:sp>
        <p:nvSpPr>
          <p:cNvPr id="5" name="TextBox 4"/>
          <p:cNvSpPr txBox="1"/>
          <p:nvPr/>
        </p:nvSpPr>
        <p:spPr>
          <a:xfrm>
            <a:off x="261257" y="1208314"/>
            <a:ext cx="11642272" cy="5816977"/>
          </a:xfrm>
          <a:prstGeom prst="rect">
            <a:avLst/>
          </a:prstGeom>
          <a:noFill/>
        </p:spPr>
        <p:txBody>
          <a:bodyPr wrap="square" rtlCol="0">
            <a:spAutoFit/>
          </a:bodyPr>
          <a:lstStyle/>
          <a:p>
            <a:pPr marL="342900" indent="-342900">
              <a:buFont typeface="Wingdings" panose="05000000000000000000" pitchFamily="2" charset="2"/>
              <a:buChar char="ü"/>
            </a:pPr>
            <a:r>
              <a:rPr lang="ru-RU" sz="2400" dirty="0">
                <a:solidFill>
                  <a:schemeClr val="tx1">
                    <a:lumMod val="75000"/>
                    <a:lumOff val="25000"/>
                  </a:schemeClr>
                </a:solidFill>
                <a:cs typeface="Times New Roman" pitchFamily="18" charset="0"/>
              </a:rPr>
              <a:t>формирование единых подходов к управлению качеством образования </a:t>
            </a:r>
          </a:p>
          <a:p>
            <a:r>
              <a:rPr lang="ru-RU" sz="2400" dirty="0">
                <a:solidFill>
                  <a:schemeClr val="tx1">
                    <a:lumMod val="75000"/>
                    <a:lumOff val="25000"/>
                  </a:schemeClr>
                </a:solidFill>
                <a:cs typeface="Times New Roman" pitchFamily="18" charset="0"/>
              </a:rPr>
              <a:t>     в субъектах Российской Федерации</a:t>
            </a:r>
          </a:p>
          <a:p>
            <a:pPr marL="342900" indent="-342900">
              <a:buFont typeface="Wingdings" panose="05000000000000000000" pitchFamily="2" charset="2"/>
              <a:buChar char="ü"/>
            </a:pPr>
            <a:r>
              <a:rPr lang="ru-RU" sz="2400" dirty="0">
                <a:solidFill>
                  <a:schemeClr val="tx1">
                    <a:lumMod val="75000"/>
                    <a:lumOff val="25000"/>
                  </a:schemeClr>
                </a:solidFill>
                <a:cs typeface="Times New Roman" pitchFamily="18" charset="0"/>
              </a:rPr>
              <a:t>«встраивание» муниципальной системы управления качеством образования</a:t>
            </a:r>
          </a:p>
          <a:p>
            <a:r>
              <a:rPr lang="ru-RU" sz="2400" dirty="0">
                <a:solidFill>
                  <a:schemeClr val="tx1">
                    <a:lumMod val="75000"/>
                    <a:lumOff val="25000"/>
                  </a:schemeClr>
                </a:solidFill>
                <a:cs typeface="Times New Roman" pitchFamily="18" charset="0"/>
              </a:rPr>
              <a:t>     в региональную, выстраивание управленческой вертикали</a:t>
            </a:r>
          </a:p>
          <a:p>
            <a:pPr marL="342900" indent="-342900">
              <a:buFont typeface="Wingdings" panose="05000000000000000000" pitchFamily="2" charset="2"/>
              <a:buChar char="ü"/>
            </a:pPr>
            <a:r>
              <a:rPr lang="ru-RU" sz="2400" dirty="0">
                <a:solidFill>
                  <a:schemeClr val="tx1">
                    <a:lumMod val="75000"/>
                    <a:lumOff val="25000"/>
                  </a:schemeClr>
                </a:solidFill>
                <a:cs typeface="Times New Roman" pitchFamily="18" charset="0"/>
              </a:rPr>
              <a:t>совершенствование региональных и муниципальных механизмов</a:t>
            </a:r>
          </a:p>
          <a:p>
            <a:r>
              <a:rPr lang="ru-RU" sz="2400" dirty="0">
                <a:solidFill>
                  <a:schemeClr val="tx1">
                    <a:lumMod val="75000"/>
                    <a:lumOff val="25000"/>
                  </a:schemeClr>
                </a:solidFill>
                <a:cs typeface="Times New Roman" pitchFamily="18" charset="0"/>
              </a:rPr>
              <a:t>     управления качеством образования по всем направлениям</a:t>
            </a:r>
          </a:p>
          <a:p>
            <a:pPr marL="342900" indent="-342900">
              <a:buFont typeface="Wingdings" panose="05000000000000000000" pitchFamily="2" charset="2"/>
              <a:buChar char="ü"/>
            </a:pPr>
            <a:r>
              <a:rPr lang="ru-RU" sz="2400" dirty="0">
                <a:solidFill>
                  <a:schemeClr val="tx1">
                    <a:lumMod val="75000"/>
                    <a:lumOff val="25000"/>
                  </a:schemeClr>
                </a:solidFill>
                <a:cs typeface="Times New Roman" pitchFamily="18" charset="0"/>
              </a:rPr>
              <a:t>организация методического сопровождения органов местного </a:t>
            </a:r>
          </a:p>
          <a:p>
            <a:r>
              <a:rPr lang="ru-RU" sz="2400" dirty="0">
                <a:solidFill>
                  <a:schemeClr val="tx1">
                    <a:lumMod val="75000"/>
                    <a:lumOff val="25000"/>
                  </a:schemeClr>
                </a:solidFill>
                <a:cs typeface="Times New Roman" pitchFamily="18" charset="0"/>
              </a:rPr>
              <a:t>     самоуправления для повышения эффективности механизмов управления</a:t>
            </a:r>
          </a:p>
          <a:p>
            <a:r>
              <a:rPr lang="ru-RU" sz="2400" dirty="0">
                <a:solidFill>
                  <a:schemeClr val="tx1">
                    <a:lumMod val="75000"/>
                    <a:lumOff val="25000"/>
                  </a:schemeClr>
                </a:solidFill>
                <a:cs typeface="Times New Roman" pitchFamily="18" charset="0"/>
              </a:rPr>
              <a:t>     качеством образования</a:t>
            </a:r>
          </a:p>
          <a:p>
            <a:pPr marL="342900" indent="-342900">
              <a:buFont typeface="Wingdings" panose="05000000000000000000" pitchFamily="2" charset="2"/>
              <a:buChar char="ü"/>
            </a:pPr>
            <a:r>
              <a:rPr lang="ru-RU" sz="2400" dirty="0">
                <a:solidFill>
                  <a:schemeClr val="tx1">
                    <a:lumMod val="75000"/>
                    <a:lumOff val="25000"/>
                  </a:schemeClr>
                </a:solidFill>
                <a:cs typeface="Times New Roman" pitchFamily="18" charset="0"/>
              </a:rPr>
              <a:t>распространение лучших практик управления качеством образования на </a:t>
            </a:r>
          </a:p>
          <a:p>
            <a:r>
              <a:rPr lang="ru-RU" sz="2400" dirty="0">
                <a:solidFill>
                  <a:schemeClr val="tx1">
                    <a:lumMod val="75000"/>
                    <a:lumOff val="25000"/>
                  </a:schemeClr>
                </a:solidFill>
                <a:cs typeface="Times New Roman" pitchFamily="18" charset="0"/>
              </a:rPr>
              <a:t>     муниципальном уровне и на уровне образовательной организации </a:t>
            </a:r>
          </a:p>
          <a:p>
            <a:pPr marL="342900" indent="-342900">
              <a:buFont typeface="Wingdings" panose="05000000000000000000" pitchFamily="2" charset="2"/>
              <a:buChar char="ü"/>
            </a:pPr>
            <a:r>
              <a:rPr lang="ru-RU" sz="2400" dirty="0">
                <a:solidFill>
                  <a:schemeClr val="tx1">
                    <a:lumMod val="75000"/>
                    <a:lumOff val="25000"/>
                  </a:schemeClr>
                </a:solidFill>
                <a:cs typeface="Times New Roman" pitchFamily="18" charset="0"/>
              </a:rPr>
              <a:t>использование инфраструктуры и кадрового потенциала муниципальных</a:t>
            </a:r>
          </a:p>
          <a:p>
            <a:r>
              <a:rPr lang="ru-RU" sz="2400" dirty="0">
                <a:solidFill>
                  <a:schemeClr val="tx1">
                    <a:lumMod val="75000"/>
                    <a:lumOff val="25000"/>
                  </a:schemeClr>
                </a:solidFill>
                <a:cs typeface="Times New Roman" pitchFamily="18" charset="0"/>
              </a:rPr>
              <a:t>     систем образования</a:t>
            </a:r>
          </a:p>
          <a:p>
            <a:endParaRPr lang="ru-RU" sz="2400" b="1" dirty="0">
              <a:cs typeface="Times New Roman" pitchFamily="18" charset="0"/>
            </a:endParaRPr>
          </a:p>
          <a:p>
            <a:r>
              <a:rPr lang="ru-RU" sz="2400" b="1" dirty="0">
                <a:cs typeface="Times New Roman" pitchFamily="18" charset="0"/>
              </a:rPr>
              <a:t>	</a:t>
            </a:r>
            <a:endParaRPr lang="ru-RU" b="1" dirty="0">
              <a:solidFill>
                <a:srgbClr val="000F2E"/>
              </a:solidFill>
            </a:endParaRPr>
          </a:p>
        </p:txBody>
      </p:sp>
      <p:pic>
        <p:nvPicPr>
          <p:cNvPr id="5122" name="Picture 2" descr="C:\Users\цмко2\Desktop\Презентация\unnamed.jpg"/>
          <p:cNvPicPr>
            <a:picLocks noChangeAspect="1" noChangeArrowheads="1"/>
          </p:cNvPicPr>
          <p:nvPr/>
        </p:nvPicPr>
        <p:blipFill>
          <a:blip r:embed="rId3" cstate="print"/>
          <a:srcRect/>
          <a:stretch>
            <a:fillRect/>
          </a:stretch>
        </p:blipFill>
        <p:spPr bwMode="auto">
          <a:xfrm>
            <a:off x="646386" y="0"/>
            <a:ext cx="1125311" cy="1055151"/>
          </a:xfrm>
          <a:prstGeom prst="rect">
            <a:avLst/>
          </a:prstGeom>
          <a:noFill/>
        </p:spPr>
      </p:pic>
    </p:spTree>
    <p:extLst>
      <p:ext uri="{BB962C8B-B14F-4D97-AF65-F5344CB8AC3E}">
        <p14:creationId xmlns:p14="http://schemas.microsoft.com/office/powerpoint/2010/main" xmlns="" val="60597623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bg1">
                <a:lumMod val="85000"/>
              </a:schemeClr>
            </a:gs>
            <a:gs pos="42000">
              <a:schemeClr val="accent5">
                <a:lumMod val="0"/>
                <a:lumOff val="100000"/>
              </a:schemeClr>
            </a:gs>
            <a:gs pos="100000">
              <a:srgbClr val="5880C7"/>
            </a:gs>
          </a:gsLst>
          <a:lin ang="5400000" scaled="0"/>
          <a:tileRect/>
        </a:gradFill>
        <a:effectLst/>
      </p:bgPr>
    </p:bg>
    <p:spTree>
      <p:nvGrpSpPr>
        <p:cNvPr id="1" name=""/>
        <p:cNvGrpSpPr/>
        <p:nvPr/>
      </p:nvGrpSpPr>
      <p:grpSpPr>
        <a:xfrm>
          <a:off x="0" y="0"/>
          <a:ext cx="0" cy="0"/>
          <a:chOff x="0" y="0"/>
          <a:chExt cx="0" cy="0"/>
        </a:xfrm>
      </p:grpSpPr>
      <p:sp>
        <p:nvSpPr>
          <p:cNvPr id="3" name="Прямоугольник 2"/>
          <p:cNvSpPr/>
          <p:nvPr/>
        </p:nvSpPr>
        <p:spPr>
          <a:xfrm>
            <a:off x="1393658" y="1910443"/>
            <a:ext cx="9758756" cy="2954655"/>
          </a:xfrm>
          <a:prstGeom prst="rect">
            <a:avLst/>
          </a:prstGeom>
        </p:spPr>
        <p:txBody>
          <a:bodyPr wrap="square">
            <a:spAutoFit/>
          </a:bodyPr>
          <a:lstStyle/>
          <a:p>
            <a:pPr algn="ctr">
              <a:spcAft>
                <a:spcPts val="2400"/>
              </a:spcAft>
            </a:pPr>
            <a:r>
              <a:rPr lang="ru-RU" sz="3200" b="1" i="1" dirty="0">
                <a:solidFill>
                  <a:schemeClr val="accent1">
                    <a:lumMod val="50000"/>
                  </a:schemeClr>
                </a:solidFill>
              </a:rPr>
              <a:t>Центр качества образования ГБОУ ДПО НИРО</a:t>
            </a:r>
          </a:p>
          <a:p>
            <a:pPr>
              <a:spcAft>
                <a:spcPts val="1200"/>
              </a:spcAft>
            </a:pPr>
            <a:r>
              <a:rPr lang="ru-RU" sz="2600" b="1" i="1" dirty="0">
                <a:solidFill>
                  <a:srgbClr val="5B5B61"/>
                </a:solidFill>
              </a:rPr>
              <a:t>Руководитель:</a:t>
            </a:r>
            <a:r>
              <a:rPr lang="ru-RU" sz="2600" b="1" i="1" dirty="0">
                <a:solidFill>
                  <a:srgbClr val="000F2E"/>
                </a:solidFill>
              </a:rPr>
              <a:t> Безрукова Эльвира Павловна</a:t>
            </a:r>
          </a:p>
          <a:p>
            <a:pPr>
              <a:spcAft>
                <a:spcPts val="1200"/>
              </a:spcAft>
            </a:pPr>
            <a:r>
              <a:rPr lang="ru-RU" sz="2600" b="1" i="1" dirty="0">
                <a:solidFill>
                  <a:srgbClr val="5B5B61"/>
                </a:solidFill>
              </a:rPr>
              <a:t>Адрес: </a:t>
            </a:r>
            <a:r>
              <a:rPr lang="ru-RU" sz="2600" b="1" i="1" dirty="0">
                <a:solidFill>
                  <a:srgbClr val="000F2E"/>
                </a:solidFill>
              </a:rPr>
              <a:t>ул. Ванеева,203 (административный корпус), к. 215, 216</a:t>
            </a:r>
          </a:p>
          <a:p>
            <a:pPr>
              <a:spcAft>
                <a:spcPts val="1200"/>
              </a:spcAft>
            </a:pPr>
            <a:r>
              <a:rPr lang="ru-RU" sz="2600" b="1" i="1" dirty="0">
                <a:solidFill>
                  <a:srgbClr val="5B5B61"/>
                </a:solidFill>
              </a:rPr>
              <a:t>Тел.: </a:t>
            </a:r>
            <a:r>
              <a:rPr lang="ru-RU" sz="2600" b="1" i="1" dirty="0">
                <a:solidFill>
                  <a:srgbClr val="000F2E"/>
                </a:solidFill>
              </a:rPr>
              <a:t>274-69-73</a:t>
            </a:r>
          </a:p>
          <a:p>
            <a:pPr>
              <a:spcAft>
                <a:spcPts val="1200"/>
              </a:spcAft>
            </a:pPr>
            <a:r>
              <a:rPr lang="ru-RU" sz="2600" b="1" i="1" dirty="0">
                <a:solidFill>
                  <a:srgbClr val="5B5B61"/>
                </a:solidFill>
              </a:rPr>
              <a:t>Электронная почта: </a:t>
            </a:r>
            <a:r>
              <a:rPr lang="ru-RU" sz="2600" b="1" i="1" dirty="0">
                <a:solidFill>
                  <a:srgbClr val="000F2E"/>
                </a:solidFill>
              </a:rPr>
              <a:t>cko@niro.nnov.ru</a:t>
            </a:r>
          </a:p>
        </p:txBody>
      </p:sp>
      <p:pic>
        <p:nvPicPr>
          <p:cNvPr id="4" name="Picture 2" descr="C:\Users\цмко2\Desktop\Презентация\unnamed.jpg"/>
          <p:cNvPicPr>
            <a:picLocks noChangeAspect="1" noChangeArrowheads="1"/>
          </p:cNvPicPr>
          <p:nvPr/>
        </p:nvPicPr>
        <p:blipFill>
          <a:blip r:embed="rId3" cstate="print"/>
          <a:srcRect/>
          <a:stretch>
            <a:fillRect/>
          </a:stretch>
        </p:blipFill>
        <p:spPr bwMode="auto">
          <a:xfrm>
            <a:off x="268347" y="179614"/>
            <a:ext cx="1125311" cy="1055151"/>
          </a:xfrm>
          <a:prstGeom prst="rect">
            <a:avLst/>
          </a:prstGeom>
          <a:noFill/>
        </p:spPr>
      </p:pic>
    </p:spTree>
    <p:extLst>
      <p:ext uri="{BB962C8B-B14F-4D97-AF65-F5344CB8AC3E}">
        <p14:creationId xmlns:p14="http://schemas.microsoft.com/office/powerpoint/2010/main" xmlns="" val="2649179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2"/>
          <p:cNvSpPr/>
          <p:nvPr/>
        </p:nvSpPr>
        <p:spPr>
          <a:xfrm>
            <a:off x="865415" y="488618"/>
            <a:ext cx="11326586" cy="916113"/>
          </a:xfrm>
          <a:prstGeom prst="rect">
            <a:avLst/>
          </a:prstGeom>
          <a:noFill/>
          <a:ln>
            <a:noFill/>
          </a:ln>
          <a:effectLst/>
        </p:spPr>
        <p:txBody>
          <a:bodyPr lIns="90000" tIns="45000" rIns="90000" bIns="45000"/>
          <a:lstStyle/>
          <a:p>
            <a:pPr algn="ctr">
              <a:lnSpc>
                <a:spcPts val="2800"/>
              </a:lnSpc>
              <a:spcAft>
                <a:spcPts val="1200"/>
              </a:spcAft>
            </a:pPr>
            <a:r>
              <a:rPr lang="ru-RU" sz="3200" b="1" kern="0" dirty="0">
                <a:solidFill>
                  <a:schemeClr val="accent1">
                    <a:lumMod val="50000"/>
                  </a:schemeClr>
                </a:solidFill>
                <a:cs typeface="Times New Roman" pitchFamily="18" charset="0"/>
              </a:rPr>
              <a:t>Нормативная база </a:t>
            </a:r>
            <a:r>
              <a:rPr lang="ru-RU" sz="3200" b="1" dirty="0">
                <a:solidFill>
                  <a:schemeClr val="accent1">
                    <a:lumMod val="50000"/>
                  </a:schemeClr>
                </a:solidFill>
                <a:cs typeface="Times New Roman" pitchFamily="18" charset="0"/>
              </a:rPr>
              <a:t>оценки  механизмов</a:t>
            </a:r>
          </a:p>
          <a:p>
            <a:pPr algn="ctr">
              <a:lnSpc>
                <a:spcPts val="2800"/>
              </a:lnSpc>
              <a:spcAft>
                <a:spcPts val="1200"/>
              </a:spcAft>
            </a:pPr>
            <a:r>
              <a:rPr lang="ru-RU" sz="3200" b="1" dirty="0">
                <a:solidFill>
                  <a:schemeClr val="accent1">
                    <a:lumMod val="50000"/>
                  </a:schemeClr>
                </a:solidFill>
                <a:cs typeface="Times New Roman" pitchFamily="18" charset="0"/>
              </a:rPr>
              <a:t>управления качеством образования </a:t>
            </a:r>
            <a:endParaRPr lang="ru-RU" sz="3200" b="1" kern="0" dirty="0">
              <a:solidFill>
                <a:schemeClr val="accent1">
                  <a:lumMod val="50000"/>
                </a:schemeClr>
              </a:solidFill>
              <a:cs typeface="Times New Roman" pitchFamily="18" charset="0"/>
            </a:endParaRPr>
          </a:p>
        </p:txBody>
      </p:sp>
      <p:sp>
        <p:nvSpPr>
          <p:cNvPr id="7" name="Заголовок 1"/>
          <p:cNvSpPr>
            <a:spLocks noGrp="1"/>
          </p:cNvSpPr>
          <p:nvPr>
            <p:ph type="title"/>
          </p:nvPr>
        </p:nvSpPr>
        <p:spPr>
          <a:xfrm>
            <a:off x="1289723" y="1404732"/>
            <a:ext cx="10221920" cy="5143024"/>
          </a:xfrm>
        </p:spPr>
        <p:txBody>
          <a:bodyPr>
            <a:noAutofit/>
          </a:bodyPr>
          <a:lstStyle/>
          <a:p>
            <a:pPr>
              <a:lnSpc>
                <a:spcPct val="100000"/>
              </a:lnSpc>
              <a:spcBef>
                <a:spcPts val="0"/>
              </a:spcBef>
            </a:pPr>
            <a:r>
              <a:rPr lang="ru-RU" sz="2400" b="1" i="1" dirty="0">
                <a:solidFill>
                  <a:schemeClr val="tx1">
                    <a:lumMod val="85000"/>
                    <a:lumOff val="15000"/>
                  </a:schemeClr>
                </a:solidFill>
                <a:latin typeface="+mn-lt"/>
              </a:rPr>
              <a:t>Региональный уровень</a:t>
            </a:r>
            <a:br>
              <a:rPr lang="ru-RU" sz="2400" b="1" i="1" dirty="0">
                <a:solidFill>
                  <a:schemeClr val="tx1">
                    <a:lumMod val="85000"/>
                    <a:lumOff val="15000"/>
                  </a:schemeClr>
                </a:solidFill>
                <a:latin typeface="+mn-lt"/>
              </a:rPr>
            </a:br>
            <a:r>
              <a:rPr lang="ru-RU" sz="2400" b="1" i="1" dirty="0">
                <a:solidFill>
                  <a:schemeClr val="tx1">
                    <a:lumMod val="85000"/>
                    <a:lumOff val="15000"/>
                  </a:schemeClr>
                </a:solidFill>
                <a:latin typeface="+mn-lt"/>
              </a:rPr>
              <a:t/>
            </a:r>
            <a:br>
              <a:rPr lang="ru-RU" sz="2400" b="1" i="1" dirty="0">
                <a:solidFill>
                  <a:schemeClr val="tx1">
                    <a:lumMod val="85000"/>
                    <a:lumOff val="15000"/>
                  </a:schemeClr>
                </a:solidFill>
                <a:latin typeface="+mn-lt"/>
              </a:rPr>
            </a:br>
            <a:r>
              <a:rPr lang="ru-RU" sz="2000" b="1" i="1" dirty="0">
                <a:solidFill>
                  <a:schemeClr val="tx1">
                    <a:lumMod val="75000"/>
                    <a:lumOff val="25000"/>
                  </a:schemeClr>
                </a:solidFill>
                <a:latin typeface="+mn-lt"/>
              </a:rPr>
              <a:t>Приказ министерства образования, науки и молодежной политики Нижегородской области </a:t>
            </a:r>
            <a:r>
              <a:rPr lang="ru-RU" sz="2000" i="1" dirty="0">
                <a:solidFill>
                  <a:srgbClr val="5B5B61"/>
                </a:solidFill>
                <a:latin typeface="+mn-lt"/>
              </a:rPr>
              <a:t>от 04.06.2021</a:t>
            </a:r>
            <a:r>
              <a:rPr lang="ru-RU" sz="2000" b="1" i="1" dirty="0">
                <a:solidFill>
                  <a:srgbClr val="5B5B61"/>
                </a:solidFill>
                <a:latin typeface="+mn-lt"/>
              </a:rPr>
              <a:t> </a:t>
            </a:r>
            <a:r>
              <a:rPr lang="ru-RU" sz="2000" i="1" dirty="0">
                <a:solidFill>
                  <a:srgbClr val="5B5B61"/>
                </a:solidFill>
                <a:latin typeface="+mn-lt"/>
              </a:rPr>
              <a:t>№316-01-63-1389/21 </a:t>
            </a:r>
            <a:r>
              <a:rPr lang="ru-RU" sz="2000" i="1" dirty="0">
                <a:solidFill>
                  <a:schemeClr val="accent3">
                    <a:lumMod val="50000"/>
                  </a:schemeClr>
                </a:solidFill>
                <a:latin typeface="+mn-lt"/>
              </a:rPr>
              <a:t>«О назначении регионального координатора мониторинга системы управления качеством образования органов местного самоуправления в Нижегородской области»</a:t>
            </a:r>
            <a:br>
              <a:rPr lang="ru-RU" sz="2000" i="1" dirty="0">
                <a:solidFill>
                  <a:schemeClr val="accent3">
                    <a:lumMod val="50000"/>
                  </a:schemeClr>
                </a:solidFill>
                <a:latin typeface="+mn-lt"/>
              </a:rPr>
            </a:br>
            <a:r>
              <a:rPr lang="ru-RU" sz="2000" i="1" dirty="0">
                <a:solidFill>
                  <a:schemeClr val="accent3">
                    <a:lumMod val="50000"/>
                  </a:schemeClr>
                </a:solidFill>
                <a:latin typeface="+mn-lt"/>
              </a:rPr>
              <a:t/>
            </a:r>
            <a:br>
              <a:rPr lang="ru-RU" sz="2000" i="1" dirty="0">
                <a:solidFill>
                  <a:schemeClr val="accent3">
                    <a:lumMod val="50000"/>
                  </a:schemeClr>
                </a:solidFill>
                <a:latin typeface="+mn-lt"/>
              </a:rPr>
            </a:br>
            <a:r>
              <a:rPr lang="ru-RU" sz="2000" b="1" i="1" dirty="0">
                <a:solidFill>
                  <a:schemeClr val="tx1">
                    <a:lumMod val="75000"/>
                    <a:lumOff val="25000"/>
                  </a:schemeClr>
                </a:solidFill>
                <a:latin typeface="+mn-lt"/>
              </a:rPr>
              <a:t>Приказ министерства образования, науки и молодежной политики Нижегородской области </a:t>
            </a:r>
            <a:r>
              <a:rPr lang="ru-RU" sz="2000" i="1" dirty="0">
                <a:solidFill>
                  <a:srgbClr val="5B5B61"/>
                </a:solidFill>
                <a:latin typeface="+mn-lt"/>
              </a:rPr>
              <a:t>от 04.06.2021 № </a:t>
            </a:r>
            <a:r>
              <a:rPr lang="ru-RU" sz="2000" i="1" dirty="0">
                <a:solidFill>
                  <a:srgbClr val="5B5B61"/>
                </a:solidFill>
              </a:rPr>
              <a:t>316-01-63-1401/21</a:t>
            </a:r>
            <a:r>
              <a:rPr lang="ru-RU" sz="2000" i="1" dirty="0">
                <a:solidFill>
                  <a:srgbClr val="5B5B61"/>
                </a:solidFill>
                <a:latin typeface="+mn-lt"/>
              </a:rPr>
              <a:t> </a:t>
            </a:r>
            <a:r>
              <a:rPr lang="ru-RU" sz="2000" i="1" dirty="0">
                <a:solidFill>
                  <a:schemeClr val="accent3">
                    <a:lumMod val="50000"/>
                  </a:schemeClr>
                </a:solidFill>
                <a:latin typeface="+mn-lt"/>
              </a:rPr>
              <a:t>«О проведении мониторинга системы управления качеством образования  органов </a:t>
            </a:r>
            <a:r>
              <a:rPr lang="ru-RU" sz="2000" i="1">
                <a:solidFill>
                  <a:schemeClr val="accent3">
                    <a:lumMod val="50000"/>
                  </a:schemeClr>
                </a:solidFill>
                <a:latin typeface="+mn-lt"/>
              </a:rPr>
              <a:t>местного самоуправления Нижегородской </a:t>
            </a:r>
            <a:r>
              <a:rPr lang="ru-RU" sz="2000" i="1" dirty="0">
                <a:solidFill>
                  <a:schemeClr val="accent3">
                    <a:lumMod val="50000"/>
                  </a:schemeClr>
                </a:solidFill>
                <a:latin typeface="+mn-lt"/>
              </a:rPr>
              <a:t>области»</a:t>
            </a:r>
            <a:br>
              <a:rPr lang="ru-RU" sz="2000" i="1" dirty="0">
                <a:solidFill>
                  <a:schemeClr val="accent3">
                    <a:lumMod val="50000"/>
                  </a:schemeClr>
                </a:solidFill>
                <a:latin typeface="+mn-lt"/>
              </a:rPr>
            </a:br>
            <a:r>
              <a:rPr lang="ru-RU" sz="2000" i="1" dirty="0">
                <a:solidFill>
                  <a:schemeClr val="accent3">
                    <a:lumMod val="50000"/>
                  </a:schemeClr>
                </a:solidFill>
                <a:latin typeface="+mn-lt"/>
              </a:rPr>
              <a:t/>
            </a:r>
            <a:br>
              <a:rPr lang="ru-RU" sz="2000" i="1" dirty="0">
                <a:solidFill>
                  <a:schemeClr val="accent3">
                    <a:lumMod val="50000"/>
                  </a:schemeClr>
                </a:solidFill>
                <a:latin typeface="+mn-lt"/>
              </a:rPr>
            </a:br>
            <a:r>
              <a:rPr lang="ru-RU" sz="2000" b="1" i="1" u="sng" dirty="0">
                <a:solidFill>
                  <a:schemeClr val="tx1">
                    <a:lumMod val="85000"/>
                    <a:lumOff val="15000"/>
                  </a:schemeClr>
                </a:solidFill>
                <a:latin typeface="+mn-lt"/>
              </a:rPr>
              <a:t/>
            </a:r>
            <a:br>
              <a:rPr lang="ru-RU" sz="2000" b="1" i="1" u="sng" dirty="0">
                <a:solidFill>
                  <a:schemeClr val="tx1">
                    <a:lumMod val="85000"/>
                    <a:lumOff val="15000"/>
                  </a:schemeClr>
                </a:solidFill>
                <a:latin typeface="+mn-lt"/>
              </a:rPr>
            </a:br>
            <a:endParaRPr lang="ru-RU" sz="2000" b="1" i="1" dirty="0">
              <a:solidFill>
                <a:srgbClr val="5B5B61"/>
              </a:solidFill>
              <a:latin typeface="+mn-lt"/>
              <a:ea typeface="+mn-ea"/>
              <a:cs typeface="Times New Roman" pitchFamily="18" charset="0"/>
            </a:endParaRPr>
          </a:p>
        </p:txBody>
      </p:sp>
      <p:pic>
        <p:nvPicPr>
          <p:cNvPr id="8"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66459"/>
            <a:ext cx="1092654" cy="1024530"/>
          </a:xfrm>
          <a:prstGeom prst="rect">
            <a:avLst/>
          </a:prstGeom>
          <a:noFill/>
        </p:spPr>
      </p:pic>
    </p:spTree>
    <p:extLst>
      <p:ext uri="{BB962C8B-B14F-4D97-AF65-F5344CB8AC3E}">
        <p14:creationId xmlns:p14="http://schemas.microsoft.com/office/powerpoint/2010/main" xmlns="" val="170431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2"/>
          <p:cNvSpPr/>
          <p:nvPr/>
        </p:nvSpPr>
        <p:spPr>
          <a:xfrm>
            <a:off x="914400" y="488618"/>
            <a:ext cx="11277599" cy="916113"/>
          </a:xfrm>
          <a:prstGeom prst="rect">
            <a:avLst/>
          </a:prstGeom>
          <a:noFill/>
          <a:ln>
            <a:noFill/>
          </a:ln>
          <a:effectLst/>
        </p:spPr>
        <p:txBody>
          <a:bodyPr lIns="90000" tIns="45000" rIns="90000" bIns="45000"/>
          <a:lstStyle/>
          <a:p>
            <a:pPr algn="ctr">
              <a:lnSpc>
                <a:spcPts val="2800"/>
              </a:lnSpc>
              <a:spcAft>
                <a:spcPts val="1200"/>
              </a:spcAft>
            </a:pPr>
            <a:r>
              <a:rPr lang="ru-RU" sz="3200" b="1" kern="0" dirty="0">
                <a:solidFill>
                  <a:schemeClr val="accent1">
                    <a:lumMod val="50000"/>
                  </a:schemeClr>
                </a:solidFill>
                <a:cs typeface="Times New Roman" pitchFamily="18" charset="0"/>
              </a:rPr>
              <a:t>Нормативная база </a:t>
            </a:r>
            <a:r>
              <a:rPr lang="ru-RU" sz="3200" b="1" dirty="0">
                <a:solidFill>
                  <a:schemeClr val="accent1">
                    <a:lumMod val="50000"/>
                  </a:schemeClr>
                </a:solidFill>
                <a:cs typeface="Times New Roman" pitchFamily="18" charset="0"/>
              </a:rPr>
              <a:t>оценки механизмов</a:t>
            </a:r>
          </a:p>
          <a:p>
            <a:pPr algn="ctr">
              <a:lnSpc>
                <a:spcPts val="2800"/>
              </a:lnSpc>
              <a:spcAft>
                <a:spcPts val="1200"/>
              </a:spcAft>
            </a:pPr>
            <a:r>
              <a:rPr lang="ru-RU" sz="3200" b="1" dirty="0">
                <a:solidFill>
                  <a:schemeClr val="accent1">
                    <a:lumMod val="50000"/>
                  </a:schemeClr>
                </a:solidFill>
                <a:cs typeface="Times New Roman" pitchFamily="18" charset="0"/>
              </a:rPr>
              <a:t> управления качеством образования </a:t>
            </a:r>
            <a:r>
              <a:rPr lang="ru-RU" sz="3200" b="1" kern="0" dirty="0">
                <a:solidFill>
                  <a:schemeClr val="accent1">
                    <a:lumMod val="50000"/>
                  </a:schemeClr>
                </a:solidFill>
                <a:cs typeface="Times New Roman" pitchFamily="18" charset="0"/>
              </a:rPr>
              <a:t> </a:t>
            </a:r>
          </a:p>
        </p:txBody>
      </p:sp>
      <p:sp>
        <p:nvSpPr>
          <p:cNvPr id="7" name="Заголовок 1"/>
          <p:cNvSpPr>
            <a:spLocks noGrp="1"/>
          </p:cNvSpPr>
          <p:nvPr>
            <p:ph type="title"/>
          </p:nvPr>
        </p:nvSpPr>
        <p:spPr>
          <a:xfrm>
            <a:off x="1289723" y="1730828"/>
            <a:ext cx="10254577" cy="4816927"/>
          </a:xfrm>
        </p:spPr>
        <p:txBody>
          <a:bodyPr>
            <a:noAutofit/>
          </a:bodyPr>
          <a:lstStyle/>
          <a:p>
            <a:pPr>
              <a:lnSpc>
                <a:spcPct val="100000"/>
              </a:lnSpc>
              <a:spcBef>
                <a:spcPts val="0"/>
              </a:spcBef>
            </a:pPr>
            <a:r>
              <a:rPr lang="ru-RU" sz="2400" b="1" i="1" dirty="0">
                <a:solidFill>
                  <a:schemeClr val="tx1">
                    <a:lumMod val="85000"/>
                    <a:lumOff val="15000"/>
                  </a:schemeClr>
                </a:solidFill>
                <a:latin typeface="+mn-lt"/>
              </a:rPr>
              <a:t>Муниципальный уровень</a:t>
            </a:r>
            <a:br>
              <a:rPr lang="ru-RU" sz="2400" b="1" i="1" dirty="0">
                <a:solidFill>
                  <a:schemeClr val="tx1">
                    <a:lumMod val="85000"/>
                    <a:lumOff val="15000"/>
                  </a:schemeClr>
                </a:solidFill>
                <a:latin typeface="+mn-lt"/>
              </a:rPr>
            </a:br>
            <a:r>
              <a:rPr lang="ru-RU" sz="2400" b="1" i="1" dirty="0">
                <a:solidFill>
                  <a:schemeClr val="tx1">
                    <a:lumMod val="85000"/>
                    <a:lumOff val="15000"/>
                  </a:schemeClr>
                </a:solidFill>
                <a:latin typeface="+mn-lt"/>
              </a:rPr>
              <a:t/>
            </a:r>
            <a:br>
              <a:rPr lang="ru-RU" sz="2400" b="1" i="1" dirty="0">
                <a:solidFill>
                  <a:schemeClr val="tx1">
                    <a:lumMod val="85000"/>
                    <a:lumOff val="15000"/>
                  </a:schemeClr>
                </a:solidFill>
                <a:latin typeface="+mn-lt"/>
              </a:rPr>
            </a:br>
            <a:r>
              <a:rPr lang="ru-RU" sz="2000" b="1" i="1" dirty="0">
                <a:solidFill>
                  <a:schemeClr val="tx1">
                    <a:lumMod val="75000"/>
                    <a:lumOff val="25000"/>
                  </a:schemeClr>
                </a:solidFill>
                <a:latin typeface="+mn-lt"/>
              </a:rPr>
              <a:t>Приказ  органов, осуществляющих управление в сфере образования муниципальных районов, городских и муниципальных округов Нижегородской области  </a:t>
            </a:r>
            <a:r>
              <a:rPr lang="ru-RU" sz="2000" i="1" dirty="0">
                <a:solidFill>
                  <a:srgbClr val="5B5B61"/>
                </a:solidFill>
                <a:latin typeface="+mn-lt"/>
              </a:rPr>
              <a:t>от </a:t>
            </a:r>
            <a:r>
              <a:rPr lang="ru-RU" sz="2000" b="1" i="1" dirty="0">
                <a:solidFill>
                  <a:srgbClr val="5B5B61"/>
                </a:solidFill>
                <a:latin typeface="+mn-lt"/>
              </a:rPr>
              <a:t> </a:t>
            </a:r>
            <a:r>
              <a:rPr lang="ru-RU" sz="2000" i="1" dirty="0">
                <a:solidFill>
                  <a:srgbClr val="5B5B61"/>
                </a:solidFill>
                <a:latin typeface="+mn-lt"/>
              </a:rPr>
              <a:t>№  </a:t>
            </a:r>
            <a:r>
              <a:rPr lang="ru-RU" sz="2000" i="1" dirty="0">
                <a:solidFill>
                  <a:schemeClr val="accent3">
                    <a:lumMod val="50000"/>
                  </a:schemeClr>
                </a:solidFill>
                <a:latin typeface="+mn-lt"/>
              </a:rPr>
              <a:t>«О назначении муниципального организатора мониторинга системы управления качеством образования органа местного самоуправления в Нижегородской области»</a:t>
            </a:r>
            <a:br>
              <a:rPr lang="ru-RU" sz="2000" i="1" dirty="0">
                <a:solidFill>
                  <a:schemeClr val="accent3">
                    <a:lumMod val="50000"/>
                  </a:schemeClr>
                </a:solidFill>
                <a:latin typeface="+mn-lt"/>
              </a:rPr>
            </a:br>
            <a:r>
              <a:rPr lang="ru-RU" sz="2000" i="1" dirty="0">
                <a:solidFill>
                  <a:schemeClr val="accent3">
                    <a:lumMod val="50000"/>
                  </a:schemeClr>
                </a:solidFill>
                <a:latin typeface="+mn-lt"/>
              </a:rPr>
              <a:t/>
            </a:r>
            <a:br>
              <a:rPr lang="ru-RU" sz="2000" i="1" dirty="0">
                <a:solidFill>
                  <a:schemeClr val="accent3">
                    <a:lumMod val="50000"/>
                  </a:schemeClr>
                </a:solidFill>
                <a:latin typeface="+mn-lt"/>
              </a:rPr>
            </a:br>
            <a:r>
              <a:rPr lang="ru-RU" sz="2000" b="1" i="1" dirty="0">
                <a:solidFill>
                  <a:schemeClr val="tx1">
                    <a:lumMod val="75000"/>
                    <a:lumOff val="25000"/>
                  </a:schemeClr>
                </a:solidFill>
                <a:latin typeface="+mn-lt"/>
              </a:rPr>
              <a:t>Приказ  органов, осуществляющих управление в сфере образования муниципальных районов, городских и муниципальных округов Нижегородской области  </a:t>
            </a:r>
            <a:r>
              <a:rPr lang="ru-RU" sz="2000" i="1" dirty="0">
                <a:solidFill>
                  <a:srgbClr val="5B5B61"/>
                </a:solidFill>
                <a:latin typeface="+mn-lt"/>
              </a:rPr>
              <a:t>от </a:t>
            </a:r>
            <a:r>
              <a:rPr lang="ru-RU" sz="2000" b="1" i="1" dirty="0">
                <a:solidFill>
                  <a:srgbClr val="5B5B61"/>
                </a:solidFill>
                <a:latin typeface="+mn-lt"/>
              </a:rPr>
              <a:t> </a:t>
            </a:r>
            <a:r>
              <a:rPr lang="ru-RU" sz="2000" i="1" dirty="0">
                <a:solidFill>
                  <a:srgbClr val="5B5B61"/>
                </a:solidFill>
                <a:latin typeface="+mn-lt"/>
              </a:rPr>
              <a:t>№</a:t>
            </a:r>
            <a:r>
              <a:rPr lang="ru-RU" sz="2000" i="1" dirty="0">
                <a:solidFill>
                  <a:schemeClr val="accent3">
                    <a:lumMod val="50000"/>
                  </a:schemeClr>
                </a:solidFill>
                <a:latin typeface="+mn-lt"/>
              </a:rPr>
              <a:t> </a:t>
            </a:r>
            <a:br>
              <a:rPr lang="ru-RU" sz="2000" i="1" dirty="0">
                <a:solidFill>
                  <a:schemeClr val="accent3">
                    <a:lumMod val="50000"/>
                  </a:schemeClr>
                </a:solidFill>
                <a:latin typeface="+mn-lt"/>
              </a:rPr>
            </a:br>
            <a:r>
              <a:rPr lang="ru-RU" sz="2000" i="1" dirty="0">
                <a:solidFill>
                  <a:schemeClr val="accent3">
                    <a:lumMod val="50000"/>
                  </a:schemeClr>
                </a:solidFill>
                <a:latin typeface="+mn-lt"/>
              </a:rPr>
              <a:t>«О проведении мониторинга системы управления качеством образования»</a:t>
            </a:r>
            <a:br>
              <a:rPr lang="ru-RU" sz="2000" i="1" dirty="0">
                <a:solidFill>
                  <a:schemeClr val="accent3">
                    <a:lumMod val="50000"/>
                  </a:schemeClr>
                </a:solidFill>
                <a:latin typeface="+mn-lt"/>
              </a:rPr>
            </a:br>
            <a:r>
              <a:rPr lang="ru-RU" sz="2000" b="1" i="1" dirty="0">
                <a:solidFill>
                  <a:schemeClr val="tx1">
                    <a:lumMod val="85000"/>
                    <a:lumOff val="15000"/>
                  </a:schemeClr>
                </a:solidFill>
                <a:latin typeface="+mn-lt"/>
                <a:cs typeface="Times New Roman" pitchFamily="18" charset="0"/>
              </a:rPr>
              <a:t/>
            </a:r>
            <a:br>
              <a:rPr lang="ru-RU" sz="2000" b="1" i="1" dirty="0">
                <a:solidFill>
                  <a:schemeClr val="tx1">
                    <a:lumMod val="85000"/>
                    <a:lumOff val="15000"/>
                  </a:schemeClr>
                </a:solidFill>
                <a:latin typeface="+mn-lt"/>
                <a:cs typeface="Times New Roman" pitchFamily="18" charset="0"/>
              </a:rPr>
            </a:br>
            <a:r>
              <a:rPr lang="ru-RU" sz="2000" b="1" i="1" dirty="0">
                <a:solidFill>
                  <a:schemeClr val="accent3">
                    <a:lumMod val="50000"/>
                  </a:schemeClr>
                </a:solidFill>
              </a:rPr>
              <a:t/>
            </a:r>
            <a:br>
              <a:rPr lang="ru-RU" sz="2000" b="1" i="1" dirty="0">
                <a:solidFill>
                  <a:schemeClr val="accent3">
                    <a:lumMod val="50000"/>
                  </a:schemeClr>
                </a:solidFill>
              </a:rPr>
            </a:br>
            <a:r>
              <a:rPr lang="ru-RU" sz="2000" b="1" i="1" dirty="0">
                <a:solidFill>
                  <a:schemeClr val="accent3">
                    <a:lumMod val="50000"/>
                  </a:schemeClr>
                </a:solidFill>
                <a:latin typeface="+mn-lt"/>
              </a:rPr>
              <a:t/>
            </a:r>
            <a:br>
              <a:rPr lang="ru-RU" sz="2000" b="1" i="1" dirty="0">
                <a:solidFill>
                  <a:schemeClr val="accent3">
                    <a:lumMod val="50000"/>
                  </a:schemeClr>
                </a:solidFill>
                <a:latin typeface="+mn-lt"/>
              </a:rPr>
            </a:br>
            <a:endParaRPr lang="ru-RU" sz="2000" b="1" i="1" dirty="0">
              <a:solidFill>
                <a:srgbClr val="5B5B61"/>
              </a:solidFill>
              <a:latin typeface="+mn-lt"/>
              <a:ea typeface="+mn-ea"/>
              <a:cs typeface="Times New Roman" pitchFamily="18" charset="0"/>
            </a:endParaRPr>
          </a:p>
        </p:txBody>
      </p:sp>
      <p:pic>
        <p:nvPicPr>
          <p:cNvPr id="8"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66459"/>
            <a:ext cx="1092654" cy="1024530"/>
          </a:xfrm>
          <a:prstGeom prst="rect">
            <a:avLst/>
          </a:prstGeom>
          <a:noFill/>
        </p:spPr>
      </p:pic>
    </p:spTree>
    <p:extLst>
      <p:ext uri="{BB962C8B-B14F-4D97-AF65-F5344CB8AC3E}">
        <p14:creationId xmlns:p14="http://schemas.microsoft.com/office/powerpoint/2010/main" xmlns="" val="339422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2"/>
          <p:cNvSpPr/>
          <p:nvPr/>
        </p:nvSpPr>
        <p:spPr>
          <a:xfrm>
            <a:off x="914400" y="653143"/>
            <a:ext cx="11277599" cy="1045028"/>
          </a:xfrm>
          <a:prstGeom prst="rect">
            <a:avLst/>
          </a:prstGeom>
          <a:noFill/>
          <a:ln>
            <a:noFill/>
          </a:ln>
          <a:effectLst/>
        </p:spPr>
        <p:txBody>
          <a:bodyPr lIns="90000" tIns="45000" rIns="90000" bIns="45000"/>
          <a:lstStyle/>
          <a:p>
            <a:pPr algn="ctr">
              <a:lnSpc>
                <a:spcPts val="2800"/>
              </a:lnSpc>
              <a:spcAft>
                <a:spcPts val="1200"/>
              </a:spcAft>
            </a:pPr>
            <a:r>
              <a:rPr lang="ru-RU" sz="3200" b="1" kern="0" dirty="0">
                <a:solidFill>
                  <a:schemeClr val="accent1">
                    <a:lumMod val="50000"/>
                  </a:schemeClr>
                </a:solidFill>
                <a:cs typeface="Times New Roman" pitchFamily="18" charset="0"/>
              </a:rPr>
              <a:t>Категории </a:t>
            </a:r>
            <a:r>
              <a:rPr lang="ru-RU" sz="3200" b="1" dirty="0">
                <a:solidFill>
                  <a:schemeClr val="accent1">
                    <a:lumMod val="50000"/>
                  </a:schemeClr>
                </a:solidFill>
                <a:cs typeface="Times New Roman" pitchFamily="18" charset="0"/>
              </a:rPr>
              <a:t>специалистов, привлекаемых к Оценке</a:t>
            </a:r>
            <a:r>
              <a:rPr lang="ru-RU" sz="3200" b="1" kern="0" dirty="0">
                <a:solidFill>
                  <a:schemeClr val="accent1">
                    <a:lumMod val="50000"/>
                  </a:schemeClr>
                </a:solidFill>
                <a:cs typeface="Times New Roman" pitchFamily="18" charset="0"/>
              </a:rPr>
              <a:t/>
            </a:r>
            <a:br>
              <a:rPr lang="ru-RU" sz="3200" b="1" kern="0" dirty="0">
                <a:solidFill>
                  <a:schemeClr val="accent1">
                    <a:lumMod val="50000"/>
                  </a:schemeClr>
                </a:solidFill>
                <a:cs typeface="Times New Roman" pitchFamily="18" charset="0"/>
              </a:rPr>
            </a:br>
            <a:r>
              <a:rPr lang="ru-RU" sz="3200" b="1" kern="0" dirty="0">
                <a:solidFill>
                  <a:schemeClr val="accent1">
                    <a:lumMod val="50000"/>
                  </a:schemeClr>
                </a:solidFill>
                <a:cs typeface="Times New Roman" pitchFamily="18" charset="0"/>
              </a:rPr>
              <a:t> </a:t>
            </a:r>
            <a:endParaRPr lang="ru-RU" sz="3200" b="1" dirty="0">
              <a:solidFill>
                <a:schemeClr val="accent1">
                  <a:lumMod val="50000"/>
                </a:schemeClr>
              </a:solidFill>
              <a:cs typeface="Times New Roman" pitchFamily="18" charset="0"/>
            </a:endParaRPr>
          </a:p>
          <a:p>
            <a:pPr algn="ctr">
              <a:lnSpc>
                <a:spcPts val="2800"/>
              </a:lnSpc>
              <a:spcAft>
                <a:spcPts val="1200"/>
              </a:spcAft>
            </a:pPr>
            <a:r>
              <a:rPr lang="ru-RU" sz="3200" b="1" dirty="0">
                <a:solidFill>
                  <a:schemeClr val="accent1">
                    <a:lumMod val="50000"/>
                  </a:schemeClr>
                </a:solidFill>
                <a:cs typeface="Times New Roman" pitchFamily="18" charset="0"/>
              </a:rPr>
              <a:t> </a:t>
            </a:r>
            <a:r>
              <a:rPr lang="ru-RU" sz="3200" b="1" kern="0" dirty="0">
                <a:solidFill>
                  <a:schemeClr val="accent1">
                    <a:lumMod val="50000"/>
                  </a:schemeClr>
                </a:solidFill>
                <a:cs typeface="Times New Roman" pitchFamily="18" charset="0"/>
              </a:rPr>
              <a:t> </a:t>
            </a:r>
          </a:p>
        </p:txBody>
      </p:sp>
      <p:sp>
        <p:nvSpPr>
          <p:cNvPr id="7" name="Заголовок 1"/>
          <p:cNvSpPr>
            <a:spLocks noGrp="1"/>
          </p:cNvSpPr>
          <p:nvPr>
            <p:ph type="title"/>
          </p:nvPr>
        </p:nvSpPr>
        <p:spPr>
          <a:xfrm>
            <a:off x="1289723" y="1404731"/>
            <a:ext cx="9944334" cy="3101955"/>
          </a:xfrm>
        </p:spPr>
        <p:txBody>
          <a:bodyPr>
            <a:noAutofit/>
          </a:bodyPr>
          <a:lstStyle/>
          <a:p>
            <a:pPr>
              <a:lnSpc>
                <a:spcPct val="100000"/>
              </a:lnSpc>
              <a:spcBef>
                <a:spcPts val="0"/>
              </a:spcBef>
            </a:pPr>
            <a:r>
              <a:rPr lang="ru-RU" sz="2400" b="1" dirty="0">
                <a:latin typeface="+mn-lt"/>
                <a:cs typeface="Times New Roman" pitchFamily="18" charset="0"/>
              </a:rPr>
              <a:t>– </a:t>
            </a:r>
            <a:r>
              <a:rPr lang="ru-RU" sz="2400" b="1" i="1" dirty="0">
                <a:solidFill>
                  <a:schemeClr val="tx1">
                    <a:lumMod val="75000"/>
                    <a:lumOff val="25000"/>
                  </a:schemeClr>
                </a:solidFill>
                <a:latin typeface="+mn-lt"/>
                <a:cs typeface="Times New Roman" pitchFamily="18" charset="0"/>
              </a:rPr>
              <a:t>региональные координаторы</a:t>
            </a:r>
            <a:br>
              <a:rPr lang="ru-RU" sz="2400" b="1" i="1" dirty="0">
                <a:solidFill>
                  <a:schemeClr val="tx1">
                    <a:lumMod val="75000"/>
                    <a:lumOff val="25000"/>
                  </a:schemeClr>
                </a:solidFill>
                <a:latin typeface="+mn-lt"/>
                <a:cs typeface="Times New Roman" pitchFamily="18" charset="0"/>
              </a:rPr>
            </a:br>
            <a:r>
              <a:rPr lang="ru-RU" sz="2400" b="1" i="1" dirty="0">
                <a:solidFill>
                  <a:schemeClr val="tx1">
                    <a:lumMod val="75000"/>
                    <a:lumOff val="25000"/>
                  </a:schemeClr>
                </a:solidFill>
                <a:latin typeface="+mn-lt"/>
                <a:cs typeface="Times New Roman" pitchFamily="18" charset="0"/>
              </a:rPr>
              <a:t/>
            </a:r>
            <a:br>
              <a:rPr lang="ru-RU" sz="2400" b="1" i="1" dirty="0">
                <a:solidFill>
                  <a:schemeClr val="tx1">
                    <a:lumMod val="75000"/>
                    <a:lumOff val="25000"/>
                  </a:schemeClr>
                </a:solidFill>
                <a:latin typeface="+mn-lt"/>
                <a:cs typeface="Times New Roman" pitchFamily="18" charset="0"/>
              </a:rPr>
            </a:br>
            <a:r>
              <a:rPr lang="ru-RU" sz="2400" b="1" i="1" dirty="0">
                <a:solidFill>
                  <a:schemeClr val="tx1">
                    <a:lumMod val="75000"/>
                    <a:lumOff val="25000"/>
                  </a:schemeClr>
                </a:solidFill>
                <a:latin typeface="+mn-lt"/>
                <a:cs typeface="Times New Roman" pitchFamily="18" charset="0"/>
              </a:rPr>
              <a:t>– муниципальные организаторы </a:t>
            </a:r>
            <a:br>
              <a:rPr lang="ru-RU" sz="2400" b="1" i="1" dirty="0">
                <a:solidFill>
                  <a:schemeClr val="tx1">
                    <a:lumMod val="75000"/>
                    <a:lumOff val="25000"/>
                  </a:schemeClr>
                </a:solidFill>
                <a:latin typeface="+mn-lt"/>
                <a:cs typeface="Times New Roman" pitchFamily="18" charset="0"/>
              </a:rPr>
            </a:br>
            <a:r>
              <a:rPr lang="ru-RU" sz="2400" b="1" i="1" dirty="0">
                <a:solidFill>
                  <a:schemeClr val="tx1">
                    <a:lumMod val="75000"/>
                    <a:lumOff val="25000"/>
                  </a:schemeClr>
                </a:solidFill>
                <a:latin typeface="+mn-lt"/>
                <a:cs typeface="Times New Roman" pitchFamily="18" charset="0"/>
              </a:rPr>
              <a:t/>
            </a:r>
            <a:br>
              <a:rPr lang="ru-RU" sz="2400" b="1" i="1" dirty="0">
                <a:solidFill>
                  <a:schemeClr val="tx1">
                    <a:lumMod val="75000"/>
                    <a:lumOff val="25000"/>
                  </a:schemeClr>
                </a:solidFill>
                <a:latin typeface="+mn-lt"/>
                <a:cs typeface="Times New Roman" pitchFamily="18" charset="0"/>
              </a:rPr>
            </a:br>
            <a:r>
              <a:rPr lang="ru-RU" sz="2400" b="1" i="1" dirty="0">
                <a:solidFill>
                  <a:schemeClr val="tx1">
                    <a:lumMod val="75000"/>
                    <a:lumOff val="25000"/>
                  </a:schemeClr>
                </a:solidFill>
                <a:latin typeface="+mn-lt"/>
                <a:cs typeface="Times New Roman" pitchFamily="18" charset="0"/>
              </a:rPr>
              <a:t>– региональные эксперты </a:t>
            </a:r>
            <a:endParaRPr lang="ru-RU" sz="2400" b="1" i="1" dirty="0">
              <a:solidFill>
                <a:srgbClr val="5B5B61"/>
              </a:solidFill>
              <a:latin typeface="+mn-lt"/>
              <a:ea typeface="+mn-ea"/>
              <a:cs typeface="Times New Roman" pitchFamily="18" charset="0"/>
            </a:endParaRPr>
          </a:p>
        </p:txBody>
      </p:sp>
      <p:pic>
        <p:nvPicPr>
          <p:cNvPr id="8"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66459"/>
            <a:ext cx="1092654" cy="1024530"/>
          </a:xfrm>
          <a:prstGeom prst="rect">
            <a:avLst/>
          </a:prstGeom>
          <a:noFill/>
        </p:spPr>
      </p:pic>
    </p:spTree>
    <p:extLst>
      <p:ext uri="{BB962C8B-B14F-4D97-AF65-F5344CB8AC3E}">
        <p14:creationId xmlns:p14="http://schemas.microsoft.com/office/powerpoint/2010/main" xmlns="" val="3219275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stomShape 2"/>
          <p:cNvSpPr/>
          <p:nvPr/>
        </p:nvSpPr>
        <p:spPr>
          <a:xfrm>
            <a:off x="1289723" y="342900"/>
            <a:ext cx="9634091" cy="63397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ts val="2800"/>
              </a:lnSpc>
              <a:spcAft>
                <a:spcPts val="1200"/>
              </a:spcAft>
            </a:pPr>
            <a:r>
              <a:rPr lang="ru-RU" sz="3200" b="1" dirty="0">
                <a:solidFill>
                  <a:schemeClr val="accent1">
                    <a:lumMod val="50000"/>
                  </a:schemeClr>
                </a:solidFill>
                <a:cs typeface="Times New Roman" pitchFamily="18" charset="0"/>
              </a:rPr>
              <a:t>Основные этапы Оценки</a:t>
            </a:r>
          </a:p>
          <a:p>
            <a:pPr algn="ctr">
              <a:lnSpc>
                <a:spcPts val="2800"/>
              </a:lnSpc>
              <a:spcAft>
                <a:spcPts val="1200"/>
              </a:spcAft>
            </a:pPr>
            <a:endParaRPr lang="ru-RU" sz="2800" b="1" dirty="0">
              <a:solidFill>
                <a:srgbClr val="134767"/>
              </a:solidFill>
              <a:cs typeface="Times New Roman" pitchFamily="18" charset="0"/>
            </a:endParaRPr>
          </a:p>
          <a:p>
            <a:pPr algn="ctr">
              <a:lnSpc>
                <a:spcPts val="2800"/>
              </a:lnSpc>
              <a:spcAft>
                <a:spcPts val="1200"/>
              </a:spcAft>
            </a:pPr>
            <a:r>
              <a:rPr lang="ru-RU" sz="2800" b="1" dirty="0">
                <a:solidFill>
                  <a:srgbClr val="134767"/>
                </a:solidFill>
                <a:cs typeface="Times New Roman" pitchFamily="18" charset="0"/>
              </a:rPr>
              <a:t/>
            </a:r>
            <a:br>
              <a:rPr lang="ru-RU" sz="2800" b="1" dirty="0">
                <a:solidFill>
                  <a:srgbClr val="134767"/>
                </a:solidFill>
                <a:cs typeface="Times New Roman" pitchFamily="18" charset="0"/>
              </a:rPr>
            </a:br>
            <a:endParaRPr lang="ru-RU" sz="2800" b="1" dirty="0">
              <a:solidFill>
                <a:srgbClr val="134767"/>
              </a:solidFill>
              <a:cs typeface="Times New Roman" pitchFamily="18" charset="0"/>
            </a:endParaRPr>
          </a:p>
        </p:txBody>
      </p:sp>
      <p:sp>
        <p:nvSpPr>
          <p:cNvPr id="8" name="Прямоугольник 7">
            <a:extLst>
              <a:ext uri="{FF2B5EF4-FFF2-40B4-BE49-F238E27FC236}">
                <a16:creationId xmlns:a16="http://schemas.microsoft.com/office/drawing/2014/main" xmlns="" id="{09FBCD01-15D4-9F46-93B1-2A63C84BE3EF}"/>
              </a:ext>
            </a:extLst>
          </p:cNvPr>
          <p:cNvSpPr/>
          <p:nvPr/>
        </p:nvSpPr>
        <p:spPr>
          <a:xfrm>
            <a:off x="6008464" y="1045499"/>
            <a:ext cx="6039156" cy="5863144"/>
          </a:xfrm>
          <a:prstGeom prst="rect">
            <a:avLst/>
          </a:prstGeom>
        </p:spPr>
        <p:txBody>
          <a:bodyPr wrap="square">
            <a:spAutoFit/>
          </a:bodyPr>
          <a:lstStyle/>
          <a:p>
            <a:pPr marL="285750" lvl="0" indent="-285750">
              <a:spcAft>
                <a:spcPts val="200"/>
              </a:spcAft>
              <a:buFont typeface="Wingdings" panose="05000000000000000000" pitchFamily="2" charset="2"/>
              <a:buChar char="ü"/>
            </a:pPr>
            <a:r>
              <a:rPr lang="ru-RU" dirty="0">
                <a:solidFill>
                  <a:srgbClr val="000F2E"/>
                </a:solidFill>
              </a:rPr>
              <a:t>Министерство образования, науки и молодежной политики Нижегородской области, Муниципальные районы, городские и муниципальные округа Нижегородской области</a:t>
            </a:r>
          </a:p>
          <a:p>
            <a:pPr marL="285750" indent="-285750">
              <a:spcAft>
                <a:spcPts val="200"/>
              </a:spcAft>
              <a:buFont typeface="Wingdings" panose="05000000000000000000" pitchFamily="2" charset="2"/>
              <a:buChar char="ü"/>
            </a:pPr>
            <a:endParaRPr lang="ru-RU" dirty="0">
              <a:solidFill>
                <a:srgbClr val="000F2E"/>
              </a:solidFill>
              <a:latin typeface="+mj-lt"/>
            </a:endParaRPr>
          </a:p>
          <a:p>
            <a:pPr marL="285750" lvl="0" indent="-285750">
              <a:spcAft>
                <a:spcPts val="200"/>
              </a:spcAft>
              <a:buFont typeface="Wingdings" panose="05000000000000000000" pitchFamily="2" charset="2"/>
              <a:buChar char="ü"/>
            </a:pPr>
            <a:r>
              <a:rPr lang="ru-RU" dirty="0">
                <a:solidFill>
                  <a:srgbClr val="000F2E"/>
                </a:solidFill>
              </a:rPr>
              <a:t>Федеральный институт оценки качества образования </a:t>
            </a:r>
          </a:p>
          <a:p>
            <a:pPr marL="285750" indent="-285750">
              <a:spcAft>
                <a:spcPts val="200"/>
              </a:spcAft>
              <a:buFont typeface="Wingdings" panose="05000000000000000000" pitchFamily="2" charset="2"/>
              <a:buChar char="ü"/>
            </a:pPr>
            <a:endParaRPr lang="ru-RU" dirty="0">
              <a:solidFill>
                <a:srgbClr val="000F2E"/>
              </a:solidFill>
              <a:latin typeface="+mj-lt"/>
            </a:endParaRPr>
          </a:p>
          <a:p>
            <a:pPr marL="285750" lvl="0" indent="-285750">
              <a:spcAft>
                <a:spcPts val="200"/>
              </a:spcAft>
              <a:buFont typeface="Wingdings" panose="05000000000000000000" pitchFamily="2" charset="2"/>
              <a:buChar char="ü"/>
            </a:pPr>
            <a:r>
              <a:rPr lang="ru-RU" dirty="0">
                <a:solidFill>
                  <a:srgbClr val="000F2E"/>
                </a:solidFill>
              </a:rPr>
              <a:t>Муниципальные районы, городские и муниципальные округа Нижегородской области	</a:t>
            </a:r>
          </a:p>
          <a:p>
            <a:pPr marL="285750" indent="-285750">
              <a:spcAft>
                <a:spcPts val="200"/>
              </a:spcAft>
              <a:buFont typeface="Wingdings" panose="05000000000000000000" pitchFamily="2" charset="2"/>
              <a:buChar char="ü"/>
            </a:pPr>
            <a:endParaRPr lang="ru-RU" dirty="0">
              <a:solidFill>
                <a:srgbClr val="000F2E"/>
              </a:solidFill>
              <a:latin typeface="+mj-lt"/>
            </a:endParaRPr>
          </a:p>
          <a:p>
            <a:pPr marL="285750" lvl="0" indent="-285750">
              <a:spcAft>
                <a:spcPts val="200"/>
              </a:spcAft>
              <a:buFont typeface="Wingdings" panose="05000000000000000000" pitchFamily="2" charset="2"/>
              <a:buChar char="ü"/>
            </a:pPr>
            <a:r>
              <a:rPr lang="ru-RU" dirty="0">
                <a:solidFill>
                  <a:srgbClr val="000F2E"/>
                </a:solidFill>
              </a:rPr>
              <a:t>Государственное бюджетное образовательное учреждение дополнительного профессионального образования «Нижегородский институт развития образования»</a:t>
            </a:r>
          </a:p>
          <a:p>
            <a:pPr marL="285750" indent="-285750">
              <a:spcAft>
                <a:spcPts val="200"/>
              </a:spcAft>
              <a:buFont typeface="Wingdings" panose="05000000000000000000" pitchFamily="2" charset="2"/>
              <a:buChar char="ü"/>
            </a:pPr>
            <a:endParaRPr lang="ru-RU" dirty="0">
              <a:solidFill>
                <a:srgbClr val="000F2E"/>
              </a:solidFill>
              <a:latin typeface="+mj-lt"/>
            </a:endParaRPr>
          </a:p>
          <a:p>
            <a:pPr marL="285750" lvl="0" indent="-285750">
              <a:spcAft>
                <a:spcPts val="200"/>
              </a:spcAft>
              <a:buFont typeface="Wingdings" panose="05000000000000000000" pitchFamily="2" charset="2"/>
              <a:buChar char="ü"/>
            </a:pPr>
            <a:r>
              <a:rPr lang="ru-RU" dirty="0">
                <a:solidFill>
                  <a:srgbClr val="000F2E"/>
                </a:solidFill>
              </a:rPr>
              <a:t>Государственное бюджетное образовательное учреждение дополнительного профессионального образования «Нижегородский институт развития образования»</a:t>
            </a:r>
          </a:p>
          <a:p>
            <a:pPr marL="285750" indent="-285750">
              <a:spcAft>
                <a:spcPts val="200"/>
              </a:spcAft>
              <a:buFont typeface="Wingdings" panose="05000000000000000000" pitchFamily="2" charset="2"/>
              <a:buChar char="ü"/>
            </a:pPr>
            <a:endParaRPr lang="ru-RU" dirty="0">
              <a:solidFill>
                <a:srgbClr val="000F2E"/>
              </a:solidFill>
              <a:latin typeface="+mj-lt"/>
            </a:endParaRPr>
          </a:p>
        </p:txBody>
      </p:sp>
      <p:sp>
        <p:nvSpPr>
          <p:cNvPr id="5" name="CustomShape 2"/>
          <p:cNvSpPr/>
          <p:nvPr/>
        </p:nvSpPr>
        <p:spPr>
          <a:xfrm>
            <a:off x="481263" y="1249942"/>
            <a:ext cx="5177415" cy="547153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spcAft>
                <a:spcPts val="600"/>
              </a:spcAft>
            </a:pPr>
            <a:endParaRPr lang="ru-RU" sz="2200" b="1" dirty="0">
              <a:solidFill>
                <a:srgbClr val="000F2E"/>
              </a:solidFill>
              <a:latin typeface="+mj-lt"/>
              <a:cs typeface="Times New Roman" pitchFamily="18" charset="0"/>
            </a:endParaRPr>
          </a:p>
        </p:txBody>
      </p:sp>
      <p:sp>
        <p:nvSpPr>
          <p:cNvPr id="2" name="Прямоугольник 1"/>
          <p:cNvSpPr/>
          <p:nvPr/>
        </p:nvSpPr>
        <p:spPr>
          <a:xfrm>
            <a:off x="481263" y="1249942"/>
            <a:ext cx="5177415" cy="5106013"/>
          </a:xfrm>
          <a:prstGeom prst="rect">
            <a:avLst/>
          </a:prstGeom>
        </p:spPr>
        <p:txBody>
          <a:bodyPr wrap="square">
            <a:spAutoFit/>
          </a:bodyPr>
          <a:lstStyle/>
          <a:p>
            <a:pPr lvl="0" algn="ctr" defTabSz="711200">
              <a:lnSpc>
                <a:spcPct val="90000"/>
              </a:lnSpc>
              <a:spcBef>
                <a:spcPct val="0"/>
              </a:spcBef>
              <a:spcAft>
                <a:spcPct val="35000"/>
              </a:spcAft>
            </a:pPr>
            <a:r>
              <a:rPr lang="ru-RU" b="1" dirty="0">
                <a:solidFill>
                  <a:schemeClr val="tx1">
                    <a:lumMod val="75000"/>
                    <a:lumOff val="25000"/>
                  </a:schemeClr>
                </a:solidFill>
              </a:rPr>
              <a:t>Определение и назначение специалистов,     привлекаемых к организации и проведению Оценки</a:t>
            </a:r>
          </a:p>
          <a:p>
            <a:pPr lvl="0" algn="ctr" defTabSz="711200">
              <a:lnSpc>
                <a:spcPct val="90000"/>
              </a:lnSpc>
              <a:spcBef>
                <a:spcPct val="0"/>
              </a:spcBef>
              <a:spcAft>
                <a:spcPct val="35000"/>
              </a:spcAft>
            </a:pPr>
            <a:endParaRPr lang="ru-RU" b="1" dirty="0">
              <a:solidFill>
                <a:schemeClr val="tx1">
                  <a:lumMod val="75000"/>
                  <a:lumOff val="25000"/>
                </a:schemeClr>
              </a:solidFill>
            </a:endParaRPr>
          </a:p>
          <a:p>
            <a:pPr lvl="0" algn="ctr" defTabSz="711200">
              <a:lnSpc>
                <a:spcPct val="90000"/>
              </a:lnSpc>
              <a:spcBef>
                <a:spcPct val="0"/>
              </a:spcBef>
              <a:spcAft>
                <a:spcPct val="35000"/>
              </a:spcAft>
            </a:pPr>
            <a:r>
              <a:rPr lang="ru-RU" b="1" dirty="0">
                <a:solidFill>
                  <a:schemeClr val="tx1">
                    <a:lumMod val="75000"/>
                    <a:lumOff val="25000"/>
                  </a:schemeClr>
                </a:solidFill>
              </a:rPr>
              <a:t>  Подготовка всех категорий участников Оценки</a:t>
            </a:r>
          </a:p>
          <a:p>
            <a:pPr marL="342900" lvl="0" indent="-342900" algn="ctr" defTabSz="711200">
              <a:lnSpc>
                <a:spcPct val="90000"/>
              </a:lnSpc>
              <a:spcBef>
                <a:spcPct val="0"/>
              </a:spcBef>
              <a:spcAft>
                <a:spcPct val="35000"/>
              </a:spcAft>
              <a:buAutoNum type="arabicPeriod"/>
            </a:pPr>
            <a:endParaRPr lang="ru-RU" b="1" dirty="0">
              <a:solidFill>
                <a:schemeClr val="tx1">
                  <a:lumMod val="75000"/>
                  <a:lumOff val="25000"/>
                </a:schemeClr>
              </a:solidFill>
            </a:endParaRPr>
          </a:p>
          <a:p>
            <a:pPr lvl="0" algn="ctr" defTabSz="711200">
              <a:lnSpc>
                <a:spcPct val="90000"/>
              </a:lnSpc>
              <a:spcBef>
                <a:spcPct val="0"/>
              </a:spcBef>
              <a:spcAft>
                <a:spcPct val="35000"/>
              </a:spcAft>
            </a:pPr>
            <a:r>
              <a:rPr lang="ru-RU" b="1" dirty="0">
                <a:solidFill>
                  <a:schemeClr val="tx1">
                    <a:lumMod val="75000"/>
                    <a:lumOff val="25000"/>
                  </a:schemeClr>
                </a:solidFill>
              </a:rPr>
              <a:t> Сбор данных-заполнение форм сбора первичных данных</a:t>
            </a:r>
          </a:p>
          <a:p>
            <a:pPr lvl="0" algn="ctr" defTabSz="711200">
              <a:lnSpc>
                <a:spcPct val="90000"/>
              </a:lnSpc>
              <a:spcBef>
                <a:spcPct val="0"/>
              </a:spcBef>
              <a:spcAft>
                <a:spcPct val="35000"/>
              </a:spcAft>
            </a:pPr>
            <a:endParaRPr lang="ru-RU" b="1" dirty="0">
              <a:solidFill>
                <a:schemeClr val="tx1">
                  <a:lumMod val="75000"/>
                  <a:lumOff val="25000"/>
                </a:schemeClr>
              </a:solidFill>
            </a:endParaRPr>
          </a:p>
          <a:p>
            <a:pPr lvl="0" algn="ctr" defTabSz="711200">
              <a:lnSpc>
                <a:spcPct val="90000"/>
              </a:lnSpc>
              <a:spcBef>
                <a:spcPct val="0"/>
              </a:spcBef>
              <a:spcAft>
                <a:spcPct val="35000"/>
              </a:spcAft>
            </a:pPr>
            <a:r>
              <a:rPr lang="ru-RU" b="1" dirty="0">
                <a:solidFill>
                  <a:schemeClr val="tx1">
                    <a:lumMod val="75000"/>
                    <a:lumOff val="25000"/>
                  </a:schemeClr>
                </a:solidFill>
              </a:rPr>
              <a:t>Экспертиза-обработка заполненных форм сбора первичных данных региональными экспертами, анализ полученной информации, расчет показателей</a:t>
            </a:r>
          </a:p>
          <a:p>
            <a:pPr lvl="0" algn="ctr" defTabSz="711200">
              <a:lnSpc>
                <a:spcPct val="90000"/>
              </a:lnSpc>
              <a:spcBef>
                <a:spcPct val="0"/>
              </a:spcBef>
              <a:spcAft>
                <a:spcPct val="35000"/>
              </a:spcAft>
            </a:pPr>
            <a:endParaRPr lang="ru-RU" b="1" dirty="0">
              <a:solidFill>
                <a:schemeClr val="tx1">
                  <a:lumMod val="75000"/>
                  <a:lumOff val="25000"/>
                </a:schemeClr>
              </a:solidFill>
            </a:endParaRPr>
          </a:p>
          <a:p>
            <a:pPr lvl="0" algn="ctr" defTabSz="711200">
              <a:lnSpc>
                <a:spcPct val="90000"/>
              </a:lnSpc>
              <a:spcBef>
                <a:spcPct val="0"/>
              </a:spcBef>
              <a:spcAft>
                <a:spcPct val="35000"/>
              </a:spcAft>
            </a:pPr>
            <a:r>
              <a:rPr lang="ru-RU" b="1" dirty="0">
                <a:solidFill>
                  <a:schemeClr val="tx1">
                    <a:lumMod val="75000"/>
                    <a:lumOff val="25000"/>
                  </a:schemeClr>
                </a:solidFill>
              </a:rPr>
              <a:t> Предоставление результатов-первичных результатов, статистических и аналитических сведений по итогу экспертизы</a:t>
            </a:r>
            <a:endParaRPr lang="ru-RU" dirty="0">
              <a:solidFill>
                <a:schemeClr val="tx1">
                  <a:lumMod val="75000"/>
                  <a:lumOff val="25000"/>
                </a:schemeClr>
              </a:solidFill>
            </a:endParaRPr>
          </a:p>
        </p:txBody>
      </p:sp>
      <p:pic>
        <p:nvPicPr>
          <p:cNvPr id="6"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66459"/>
            <a:ext cx="1092654" cy="1024530"/>
          </a:xfrm>
          <a:prstGeom prst="rect">
            <a:avLst/>
          </a:prstGeom>
          <a:noFill/>
        </p:spPr>
      </p:pic>
    </p:spTree>
    <p:extLst>
      <p:ext uri="{BB962C8B-B14F-4D97-AF65-F5344CB8AC3E}">
        <p14:creationId xmlns:p14="http://schemas.microsoft.com/office/powerpoint/2010/main" xmlns="" val="140914520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2"/>
          <p:cNvSpPr/>
          <p:nvPr/>
        </p:nvSpPr>
        <p:spPr>
          <a:xfrm>
            <a:off x="457200" y="653143"/>
            <a:ext cx="11734799" cy="1045028"/>
          </a:xfrm>
          <a:prstGeom prst="rect">
            <a:avLst/>
          </a:prstGeom>
          <a:noFill/>
          <a:ln>
            <a:noFill/>
          </a:ln>
          <a:effectLst/>
        </p:spPr>
        <p:txBody>
          <a:bodyPr lIns="90000" tIns="45000" rIns="90000" bIns="45000"/>
          <a:lstStyle/>
          <a:p>
            <a:pPr algn="ctr">
              <a:lnSpc>
                <a:spcPts val="2800"/>
              </a:lnSpc>
              <a:spcAft>
                <a:spcPts val="1200"/>
              </a:spcAft>
            </a:pPr>
            <a:r>
              <a:rPr lang="ru-RU" sz="3200" b="1" kern="0" dirty="0">
                <a:solidFill>
                  <a:schemeClr val="accent1">
                    <a:lumMod val="50000"/>
                  </a:schemeClr>
                </a:solidFill>
                <a:cs typeface="Times New Roman" pitchFamily="18" charset="0"/>
              </a:rPr>
              <a:t>Подготовка ФИОКО категорий участников </a:t>
            </a:r>
            <a:r>
              <a:rPr lang="ru-RU" sz="3200" b="1" dirty="0">
                <a:solidFill>
                  <a:schemeClr val="accent1">
                    <a:lumMod val="50000"/>
                  </a:schemeClr>
                </a:solidFill>
                <a:cs typeface="Times New Roman" pitchFamily="18" charset="0"/>
              </a:rPr>
              <a:t>Оценки</a:t>
            </a:r>
            <a:r>
              <a:rPr lang="ru-RU" sz="3200" b="1" kern="0" dirty="0">
                <a:solidFill>
                  <a:schemeClr val="accent1">
                    <a:lumMod val="50000"/>
                  </a:schemeClr>
                </a:solidFill>
                <a:cs typeface="Times New Roman" pitchFamily="18" charset="0"/>
              </a:rPr>
              <a:t/>
            </a:r>
            <a:br>
              <a:rPr lang="ru-RU" sz="3200" b="1" kern="0" dirty="0">
                <a:solidFill>
                  <a:schemeClr val="accent1">
                    <a:lumMod val="50000"/>
                  </a:schemeClr>
                </a:solidFill>
                <a:cs typeface="Times New Roman" pitchFamily="18" charset="0"/>
              </a:rPr>
            </a:br>
            <a:r>
              <a:rPr lang="ru-RU" sz="3200" b="1" kern="0" dirty="0">
                <a:solidFill>
                  <a:schemeClr val="accent1">
                    <a:lumMod val="50000"/>
                  </a:schemeClr>
                </a:solidFill>
                <a:cs typeface="Times New Roman" pitchFamily="18" charset="0"/>
              </a:rPr>
              <a:t> </a:t>
            </a:r>
            <a:endParaRPr lang="ru-RU" sz="3200" b="1" dirty="0">
              <a:solidFill>
                <a:schemeClr val="accent1">
                  <a:lumMod val="50000"/>
                </a:schemeClr>
              </a:solidFill>
              <a:cs typeface="Times New Roman" pitchFamily="18" charset="0"/>
            </a:endParaRPr>
          </a:p>
          <a:p>
            <a:pPr algn="ctr">
              <a:lnSpc>
                <a:spcPts val="2800"/>
              </a:lnSpc>
              <a:spcAft>
                <a:spcPts val="1200"/>
              </a:spcAft>
            </a:pPr>
            <a:r>
              <a:rPr lang="ru-RU" sz="3200" b="1" dirty="0">
                <a:solidFill>
                  <a:schemeClr val="accent1">
                    <a:lumMod val="50000"/>
                  </a:schemeClr>
                </a:solidFill>
                <a:cs typeface="Times New Roman" pitchFamily="18" charset="0"/>
              </a:rPr>
              <a:t> </a:t>
            </a:r>
            <a:r>
              <a:rPr lang="ru-RU" sz="3200" b="1" kern="0" dirty="0">
                <a:solidFill>
                  <a:schemeClr val="accent1">
                    <a:lumMod val="50000"/>
                  </a:schemeClr>
                </a:solidFill>
                <a:cs typeface="Times New Roman" pitchFamily="18" charset="0"/>
              </a:rPr>
              <a:t> </a:t>
            </a:r>
          </a:p>
        </p:txBody>
      </p:sp>
      <p:sp>
        <p:nvSpPr>
          <p:cNvPr id="7" name="Заголовок 1"/>
          <p:cNvSpPr>
            <a:spLocks noGrp="1"/>
          </p:cNvSpPr>
          <p:nvPr>
            <p:ph type="title"/>
          </p:nvPr>
        </p:nvSpPr>
        <p:spPr>
          <a:xfrm>
            <a:off x="1289722" y="1469571"/>
            <a:ext cx="9960663" cy="4996542"/>
          </a:xfrm>
        </p:spPr>
        <p:txBody>
          <a:bodyPr>
            <a:noAutofit/>
          </a:bodyPr>
          <a:lstStyle/>
          <a:p>
            <a:pPr algn="ctr">
              <a:lnSpc>
                <a:spcPct val="100000"/>
              </a:lnSpc>
              <a:spcBef>
                <a:spcPts val="0"/>
              </a:spcBef>
            </a:pPr>
            <a:r>
              <a:rPr lang="ru-RU" sz="2000" b="1" i="1" dirty="0">
                <a:solidFill>
                  <a:schemeClr val="tx1">
                    <a:lumMod val="75000"/>
                    <a:lumOff val="25000"/>
                  </a:schemeClr>
                </a:solidFill>
                <a:latin typeface="+mn-lt"/>
                <a:cs typeface="Times New Roman" pitchFamily="18" charset="0"/>
              </a:rPr>
              <a:t>19.05.2021г. в 10.00 (МСК)</a:t>
            </a:r>
            <a:r>
              <a:rPr lang="ru-RU" sz="2000" dirty="0">
                <a:solidFill>
                  <a:schemeClr val="tx1">
                    <a:lumMod val="75000"/>
                    <a:lumOff val="25000"/>
                  </a:schemeClr>
                </a:solidFill>
                <a:latin typeface="+mn-lt"/>
                <a:cs typeface="Times New Roman" pitchFamily="18" charset="0"/>
              </a:rPr>
              <a:t>- установочный </a:t>
            </a:r>
            <a:r>
              <a:rPr lang="ru-RU" sz="2000" dirty="0" err="1">
                <a:solidFill>
                  <a:schemeClr val="tx1">
                    <a:lumMod val="75000"/>
                    <a:lumOff val="25000"/>
                  </a:schemeClr>
                </a:solidFill>
                <a:latin typeface="+mn-lt"/>
                <a:cs typeface="Times New Roman" pitchFamily="18" charset="0"/>
              </a:rPr>
              <a:t>вебинар</a:t>
            </a:r>
            <a:r>
              <a:rPr lang="ru-RU" sz="2000" dirty="0">
                <a:solidFill>
                  <a:schemeClr val="tx1">
                    <a:lumMod val="75000"/>
                    <a:lumOff val="25000"/>
                  </a:schemeClr>
                </a:solidFill>
                <a:latin typeface="+mn-lt"/>
                <a:cs typeface="Times New Roman" pitchFamily="18" charset="0"/>
              </a:rPr>
              <a:t> </a:t>
            </a:r>
            <a:r>
              <a:rPr lang="ru-RU" sz="2000" dirty="0">
                <a:latin typeface="+mn-lt"/>
              </a:rPr>
              <a:t>для </a:t>
            </a:r>
            <a:r>
              <a:rPr lang="ru-RU" sz="2000" b="1" dirty="0">
                <a:latin typeface="+mn-lt"/>
              </a:rPr>
              <a:t>региональных координаторов </a:t>
            </a:r>
            <a:r>
              <a:rPr lang="ru-RU" sz="2000" dirty="0">
                <a:latin typeface="+mn-lt"/>
              </a:rPr>
              <a:t>мониторинга оценки управления качеством образования</a:t>
            </a:r>
            <a:br>
              <a:rPr lang="ru-RU" sz="2000" dirty="0">
                <a:latin typeface="+mn-lt"/>
              </a:rPr>
            </a:br>
            <a:r>
              <a:rPr lang="ru-RU" sz="2000" dirty="0">
                <a:latin typeface="+mn-lt"/>
              </a:rPr>
              <a:t/>
            </a:r>
            <a:br>
              <a:rPr lang="ru-RU" sz="2000" dirty="0">
                <a:latin typeface="+mn-lt"/>
              </a:rPr>
            </a:br>
            <a:r>
              <a:rPr lang="ru-RU" sz="2000" b="1" i="1" dirty="0">
                <a:solidFill>
                  <a:schemeClr val="tx1">
                    <a:lumMod val="75000"/>
                    <a:lumOff val="25000"/>
                  </a:schemeClr>
                </a:solidFill>
                <a:latin typeface="+mn-lt"/>
              </a:rPr>
              <a:t>09.06.2021г. в 10.00 (МСК) </a:t>
            </a:r>
            <a:r>
              <a:rPr lang="ru-RU" sz="2000" b="1" dirty="0">
                <a:solidFill>
                  <a:schemeClr val="tx1">
                    <a:lumMod val="75000"/>
                    <a:lumOff val="25000"/>
                  </a:schemeClr>
                </a:solidFill>
                <a:latin typeface="+mn-lt"/>
              </a:rPr>
              <a:t>- </a:t>
            </a:r>
            <a:r>
              <a:rPr lang="ru-RU" sz="2000" dirty="0">
                <a:latin typeface="+mn-lt"/>
              </a:rPr>
              <a:t>обучающий </a:t>
            </a:r>
            <a:r>
              <a:rPr lang="ru-RU" sz="2000" dirty="0" err="1">
                <a:latin typeface="+mn-lt"/>
              </a:rPr>
              <a:t>вебинар</a:t>
            </a:r>
            <a:r>
              <a:rPr lang="ru-RU" sz="2000" dirty="0">
                <a:latin typeface="+mn-lt"/>
              </a:rPr>
              <a:t> для </a:t>
            </a:r>
            <a:r>
              <a:rPr lang="ru-RU" sz="2000" b="1" dirty="0">
                <a:solidFill>
                  <a:schemeClr val="tx1">
                    <a:lumMod val="75000"/>
                    <a:lumOff val="25000"/>
                  </a:schemeClr>
                </a:solidFill>
                <a:latin typeface="+mn-lt"/>
              </a:rPr>
              <a:t>муниципальных организаторов    </a:t>
            </a:r>
            <a:r>
              <a:rPr lang="ru-RU" sz="2000" dirty="0">
                <a:latin typeface="+mn-lt"/>
              </a:rPr>
              <a:t>органов местного самоуправления муниципальных районов, городских и муниципальных округов</a:t>
            </a:r>
            <a:br>
              <a:rPr lang="ru-RU" sz="2000" dirty="0">
                <a:latin typeface="+mn-lt"/>
              </a:rPr>
            </a:br>
            <a:r>
              <a:rPr lang="ru-RU" sz="2000" b="1" i="1" dirty="0">
                <a:solidFill>
                  <a:schemeClr val="tx1">
                    <a:lumMod val="75000"/>
                    <a:lumOff val="25000"/>
                  </a:schemeClr>
                </a:solidFill>
                <a:latin typeface="+mn-lt"/>
              </a:rPr>
              <a:t>30.06.2021г. в </a:t>
            </a:r>
            <a:r>
              <a:rPr lang="ru-RU" sz="2000" b="1" i="1">
                <a:solidFill>
                  <a:schemeClr val="tx1">
                    <a:lumMod val="75000"/>
                    <a:lumOff val="25000"/>
                  </a:schemeClr>
                </a:solidFill>
                <a:latin typeface="+mn-lt"/>
              </a:rPr>
              <a:t>10.00 (МСК) </a:t>
            </a:r>
            <a:r>
              <a:rPr lang="ru-RU" sz="2000" b="1" dirty="0">
                <a:solidFill>
                  <a:schemeClr val="tx1">
                    <a:lumMod val="75000"/>
                    <a:lumOff val="25000"/>
                  </a:schemeClr>
                </a:solidFill>
                <a:latin typeface="+mn-lt"/>
              </a:rPr>
              <a:t>-</a:t>
            </a:r>
            <a:r>
              <a:rPr lang="ru-RU" sz="2000" dirty="0"/>
              <a:t> </a:t>
            </a:r>
            <a:r>
              <a:rPr lang="ru-RU" sz="2000" dirty="0">
                <a:latin typeface="+mn-lt"/>
              </a:rPr>
              <a:t>обучающий </a:t>
            </a:r>
            <a:r>
              <a:rPr lang="ru-RU" sz="2000" dirty="0" err="1">
                <a:latin typeface="+mn-lt"/>
              </a:rPr>
              <a:t>вебинар</a:t>
            </a:r>
            <a:r>
              <a:rPr lang="ru-RU" sz="2000" dirty="0">
                <a:latin typeface="+mn-lt"/>
              </a:rPr>
              <a:t> для </a:t>
            </a:r>
            <a:r>
              <a:rPr lang="ru-RU" sz="2000" b="1" dirty="0">
                <a:solidFill>
                  <a:schemeClr val="tx1">
                    <a:lumMod val="75000"/>
                    <a:lumOff val="25000"/>
                  </a:schemeClr>
                </a:solidFill>
                <a:latin typeface="+mn-lt"/>
              </a:rPr>
              <a:t>региональных экспертов </a:t>
            </a:r>
            <a:br>
              <a:rPr lang="ru-RU" sz="2000" b="1" dirty="0">
                <a:solidFill>
                  <a:schemeClr val="tx1">
                    <a:lumMod val="75000"/>
                    <a:lumOff val="25000"/>
                  </a:schemeClr>
                </a:solidFill>
                <a:latin typeface="+mn-lt"/>
              </a:rPr>
            </a:br>
            <a:r>
              <a:rPr lang="ru-RU" sz="2000" dirty="0">
                <a:solidFill>
                  <a:schemeClr val="tx1">
                    <a:lumMod val="75000"/>
                    <a:lumOff val="25000"/>
                  </a:schemeClr>
                </a:solidFill>
                <a:latin typeface="+mn-lt"/>
                <a:cs typeface="Times New Roman" pitchFamily="18" charset="0"/>
              </a:rPr>
              <a:t/>
            </a:r>
            <a:br>
              <a:rPr lang="ru-RU" sz="2000" dirty="0">
                <a:solidFill>
                  <a:schemeClr val="tx1">
                    <a:lumMod val="75000"/>
                    <a:lumOff val="25000"/>
                  </a:schemeClr>
                </a:solidFill>
                <a:latin typeface="+mn-lt"/>
                <a:cs typeface="Times New Roman" pitchFamily="18" charset="0"/>
              </a:rPr>
            </a:br>
            <a:r>
              <a:rPr lang="ru-RU" sz="2000" dirty="0">
                <a:latin typeface="+mn-lt"/>
              </a:rPr>
              <a:t>До начала </a:t>
            </a:r>
            <a:r>
              <a:rPr lang="ru-RU" sz="2000" dirty="0" err="1">
                <a:latin typeface="+mn-lt"/>
              </a:rPr>
              <a:t>вебинара</a:t>
            </a:r>
            <a:r>
              <a:rPr lang="ru-RU" sz="2000" dirty="0">
                <a:latin typeface="+mn-lt"/>
              </a:rPr>
              <a:t> всем категориям участников Оценки  необходимо ознакомиться с методическими рекомендациями и подготовить вопросы для </a:t>
            </a:r>
            <a:r>
              <a:rPr lang="ru-RU" sz="2000" dirty="0" err="1">
                <a:latin typeface="+mn-lt"/>
              </a:rPr>
              <a:t>вебинара</a:t>
            </a:r>
            <a:r>
              <a:rPr lang="ru-RU" sz="2000" dirty="0">
                <a:latin typeface="+mn-lt"/>
              </a:rPr>
              <a:t>. </a:t>
            </a:r>
            <a:br>
              <a:rPr lang="ru-RU" sz="2000" dirty="0">
                <a:latin typeface="+mn-lt"/>
              </a:rPr>
            </a:br>
            <a:r>
              <a:rPr lang="ru-RU" sz="2000" dirty="0">
                <a:latin typeface="+mn-lt"/>
              </a:rPr>
              <a:t/>
            </a:r>
            <a:br>
              <a:rPr lang="ru-RU" sz="2000" dirty="0">
                <a:latin typeface="+mn-lt"/>
              </a:rPr>
            </a:br>
            <a:r>
              <a:rPr lang="ru-RU" sz="2000" dirty="0" err="1">
                <a:latin typeface="+mn-lt"/>
              </a:rPr>
              <a:t>Вебинар</a:t>
            </a:r>
            <a:r>
              <a:rPr lang="ru-RU" sz="2000" dirty="0">
                <a:latin typeface="+mn-lt"/>
              </a:rPr>
              <a:t> пройдет на канале «ФИОКО» в </a:t>
            </a:r>
            <a:r>
              <a:rPr lang="en-US" sz="2000" dirty="0" err="1">
                <a:latin typeface="+mn-lt"/>
              </a:rPr>
              <a:t>Youtube</a:t>
            </a:r>
            <a:r>
              <a:rPr lang="ru-RU" sz="2000" dirty="0">
                <a:latin typeface="+mn-lt"/>
              </a:rPr>
              <a:t>, по завершении </a:t>
            </a:r>
            <a:r>
              <a:rPr lang="ru-RU" sz="2000" dirty="0" err="1">
                <a:latin typeface="+mn-lt"/>
              </a:rPr>
              <a:t>вебинара</a:t>
            </a:r>
            <a:r>
              <a:rPr lang="ru-RU" sz="2000" dirty="0">
                <a:latin typeface="+mn-lt"/>
              </a:rPr>
              <a:t> будет доступна запись.</a:t>
            </a:r>
            <a:br>
              <a:rPr lang="ru-RU" sz="2000" dirty="0">
                <a:latin typeface="+mn-lt"/>
              </a:rPr>
            </a:br>
            <a:r>
              <a:rPr lang="ru-RU" sz="2000" b="1" i="1" dirty="0">
                <a:solidFill>
                  <a:schemeClr val="tx1">
                    <a:lumMod val="75000"/>
                    <a:lumOff val="25000"/>
                  </a:schemeClr>
                </a:solidFill>
                <a:latin typeface="+mn-lt"/>
                <a:cs typeface="Times New Roman" pitchFamily="18" charset="0"/>
              </a:rPr>
              <a:t/>
            </a:r>
            <a:br>
              <a:rPr lang="ru-RU" sz="2000" b="1" i="1" dirty="0">
                <a:solidFill>
                  <a:schemeClr val="tx1">
                    <a:lumMod val="75000"/>
                    <a:lumOff val="25000"/>
                  </a:schemeClr>
                </a:solidFill>
                <a:latin typeface="+mn-lt"/>
                <a:cs typeface="Times New Roman" pitchFamily="18" charset="0"/>
              </a:rPr>
            </a:br>
            <a:endParaRPr lang="ru-RU" sz="2000" b="1" i="1" dirty="0">
              <a:solidFill>
                <a:srgbClr val="5B5B61"/>
              </a:solidFill>
              <a:latin typeface="+mn-lt"/>
              <a:ea typeface="+mn-ea"/>
              <a:cs typeface="Times New Roman" pitchFamily="18" charset="0"/>
            </a:endParaRPr>
          </a:p>
        </p:txBody>
      </p:sp>
      <p:pic>
        <p:nvPicPr>
          <p:cNvPr id="8"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66459"/>
            <a:ext cx="1092654" cy="1024530"/>
          </a:xfrm>
          <a:prstGeom prst="rect">
            <a:avLst/>
          </a:prstGeom>
          <a:noFill/>
        </p:spPr>
      </p:pic>
    </p:spTree>
    <p:extLst>
      <p:ext uri="{BB962C8B-B14F-4D97-AF65-F5344CB8AC3E}">
        <p14:creationId xmlns:p14="http://schemas.microsoft.com/office/powerpoint/2010/main" xmlns="" val="2967313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69571" y="166459"/>
            <a:ext cx="10374086" cy="859025"/>
          </a:xfrm>
        </p:spPr>
        <p:txBody>
          <a:bodyPr>
            <a:normAutofit/>
          </a:bodyPr>
          <a:lstStyle/>
          <a:p>
            <a:pPr algn="ctr"/>
            <a:r>
              <a:rPr lang="ru-RU" sz="2400" b="1" dirty="0">
                <a:solidFill>
                  <a:schemeClr val="accent1">
                    <a:lumMod val="50000"/>
                  </a:schemeClr>
                </a:solidFill>
                <a:latin typeface="+mn-lt"/>
                <a:cs typeface="Times New Roman" pitchFamily="18" charset="0"/>
              </a:rPr>
              <a:t>План мероприятий («дорожная карта»)  </a:t>
            </a:r>
            <a:br>
              <a:rPr lang="ru-RU" sz="2400" b="1" dirty="0">
                <a:solidFill>
                  <a:schemeClr val="accent1">
                    <a:lumMod val="50000"/>
                  </a:schemeClr>
                </a:solidFill>
                <a:latin typeface="+mn-lt"/>
                <a:cs typeface="Times New Roman" pitchFamily="18" charset="0"/>
              </a:rPr>
            </a:br>
            <a:r>
              <a:rPr lang="ru-RU" sz="2400" b="1" dirty="0">
                <a:solidFill>
                  <a:schemeClr val="accent1">
                    <a:lumMod val="50000"/>
                  </a:schemeClr>
                </a:solidFill>
                <a:latin typeface="+mn-lt"/>
                <a:cs typeface="Times New Roman" pitchFamily="18" charset="0"/>
              </a:rPr>
              <a:t>по организации оценки механизмов управления качеством образования</a:t>
            </a:r>
            <a:r>
              <a:rPr lang="ru-RU" sz="2400" dirty="0">
                <a:solidFill>
                  <a:schemeClr val="accent1">
                    <a:lumMod val="50000"/>
                  </a:schemeClr>
                </a:solidFill>
                <a:latin typeface="+mn-lt"/>
              </a:rPr>
              <a:t> </a:t>
            </a:r>
            <a:endParaRPr lang="ru-RU" sz="2400" b="1" dirty="0">
              <a:solidFill>
                <a:schemeClr val="accent1">
                  <a:lumMod val="50000"/>
                </a:schemeClr>
              </a:solidFill>
              <a:latin typeface="+mn-lt"/>
            </a:endParaRPr>
          </a:p>
        </p:txBody>
      </p:sp>
      <p:sp>
        <p:nvSpPr>
          <p:cNvPr id="2" name="Номер слайда 1"/>
          <p:cNvSpPr>
            <a:spLocks noGrp="1"/>
          </p:cNvSpPr>
          <p:nvPr>
            <p:ph type="sldNum" sz="quarter" idx="12"/>
          </p:nvPr>
        </p:nvSpPr>
        <p:spPr/>
        <p:txBody>
          <a:bodyPr/>
          <a:lstStyle/>
          <a:p>
            <a:fld id="{6E555D1B-D99D-404D-AECC-86AE0C44F1EF}" type="slidenum">
              <a:rPr lang="ru-RU" smtClean="0"/>
              <a:pPr/>
              <a:t>8</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2066076368"/>
              </p:ext>
            </p:extLst>
          </p:nvPr>
        </p:nvGraphicFramePr>
        <p:xfrm>
          <a:off x="137659" y="1025485"/>
          <a:ext cx="11916681" cy="5683896"/>
        </p:xfrm>
        <a:graphic>
          <a:graphicData uri="http://schemas.openxmlformats.org/drawingml/2006/table">
            <a:tbl>
              <a:tblPr firstRow="1" bandRow="1">
                <a:tableStyleId>{5C22544A-7EE6-4342-B048-85BDC9FD1C3A}</a:tableStyleId>
              </a:tblPr>
              <a:tblGrid>
                <a:gridCol w="441642">
                  <a:extLst>
                    <a:ext uri="{9D8B030D-6E8A-4147-A177-3AD203B41FA5}">
                      <a16:colId xmlns:a16="http://schemas.microsoft.com/office/drawing/2014/main" xmlns="" val="2937045015"/>
                    </a:ext>
                  </a:extLst>
                </a:gridCol>
                <a:gridCol w="3279561">
                  <a:extLst>
                    <a:ext uri="{9D8B030D-6E8A-4147-A177-3AD203B41FA5}">
                      <a16:colId xmlns:a16="http://schemas.microsoft.com/office/drawing/2014/main" xmlns="" val="2126801250"/>
                    </a:ext>
                  </a:extLst>
                </a:gridCol>
                <a:gridCol w="1477108">
                  <a:extLst>
                    <a:ext uri="{9D8B030D-6E8A-4147-A177-3AD203B41FA5}">
                      <a16:colId xmlns:a16="http://schemas.microsoft.com/office/drawing/2014/main" xmlns="" val="58784750"/>
                    </a:ext>
                  </a:extLst>
                </a:gridCol>
                <a:gridCol w="3727939">
                  <a:extLst>
                    <a:ext uri="{9D8B030D-6E8A-4147-A177-3AD203B41FA5}">
                      <a16:colId xmlns:a16="http://schemas.microsoft.com/office/drawing/2014/main" xmlns="" val="1701133170"/>
                    </a:ext>
                  </a:extLst>
                </a:gridCol>
                <a:gridCol w="2990431">
                  <a:extLst>
                    <a:ext uri="{9D8B030D-6E8A-4147-A177-3AD203B41FA5}">
                      <a16:colId xmlns:a16="http://schemas.microsoft.com/office/drawing/2014/main" xmlns="" val="3846896348"/>
                    </a:ext>
                  </a:extLst>
                </a:gridCol>
              </a:tblGrid>
              <a:tr h="538679">
                <a:tc>
                  <a:txBody>
                    <a:bodyPr/>
                    <a:lstStyle/>
                    <a:p>
                      <a:pPr algn="ctr"/>
                      <a:r>
                        <a:rPr lang="ru-RU" sz="1600" dirty="0"/>
                        <a:t>№</a:t>
                      </a:r>
                    </a:p>
                  </a:txBody>
                  <a:tcPr anchor="ctr"/>
                </a:tc>
                <a:tc>
                  <a:txBody>
                    <a:bodyPr/>
                    <a:lstStyle/>
                    <a:p>
                      <a:pPr algn="ctr"/>
                      <a:r>
                        <a:rPr lang="ru-RU" sz="1600" dirty="0"/>
                        <a:t>Мероприятия</a:t>
                      </a:r>
                    </a:p>
                  </a:txBody>
                  <a:tcPr anchor="ctr"/>
                </a:tc>
                <a:tc>
                  <a:txBody>
                    <a:bodyPr/>
                    <a:lstStyle/>
                    <a:p>
                      <a:pPr algn="ctr"/>
                      <a:r>
                        <a:rPr lang="ru-RU" sz="1600" dirty="0"/>
                        <a:t>Срок</a:t>
                      </a:r>
                      <a:r>
                        <a:rPr lang="ru-RU" sz="1600" baseline="0" dirty="0"/>
                        <a:t> реализации</a:t>
                      </a:r>
                      <a:endParaRPr lang="ru-RU" sz="1600" dirty="0"/>
                    </a:p>
                  </a:txBody>
                  <a:tcPr anchor="ctr"/>
                </a:tc>
                <a:tc>
                  <a:txBody>
                    <a:bodyPr/>
                    <a:lstStyle/>
                    <a:p>
                      <a:pPr algn="ctr"/>
                      <a:r>
                        <a:rPr lang="ru-RU" sz="1600" dirty="0"/>
                        <a:t>Ответственный</a:t>
                      </a:r>
                    </a:p>
                  </a:txBody>
                  <a:tcPr anchor="ctr"/>
                </a:tc>
                <a:tc>
                  <a:txBody>
                    <a:bodyPr/>
                    <a:lstStyle/>
                    <a:p>
                      <a:pPr algn="ctr"/>
                      <a:r>
                        <a:rPr lang="ru-RU" sz="1600" dirty="0"/>
                        <a:t>Ожидаемый</a:t>
                      </a:r>
                      <a:r>
                        <a:rPr lang="ru-RU" sz="1600" baseline="0" dirty="0"/>
                        <a:t> результат</a:t>
                      </a:r>
                      <a:endParaRPr lang="ru-RU" sz="1600" dirty="0"/>
                    </a:p>
                  </a:txBody>
                  <a:tcPr anchor="ctr"/>
                </a:tc>
                <a:extLst>
                  <a:ext uri="{0D108BD9-81ED-4DB2-BD59-A6C34878D82A}">
                    <a16:rowId xmlns:a16="http://schemas.microsoft.com/office/drawing/2014/main" xmlns="" val="240992565"/>
                  </a:ext>
                </a:extLst>
              </a:tr>
              <a:tr h="1424664">
                <a:tc>
                  <a:txBody>
                    <a:bodyPr/>
                    <a:lstStyle/>
                    <a:p>
                      <a:pPr algn="ctr"/>
                      <a:r>
                        <a:rPr lang="ru-RU" sz="1350" b="1" dirty="0">
                          <a:solidFill>
                            <a:schemeClr val="tx1">
                              <a:lumMod val="75000"/>
                              <a:lumOff val="25000"/>
                            </a:schemeClr>
                          </a:solidFill>
                          <a:latin typeface="+mn-lt"/>
                        </a:rPr>
                        <a:t>1. </a:t>
                      </a:r>
                    </a:p>
                  </a:txBody>
                  <a:tcPr/>
                </a:tc>
                <a:tc>
                  <a:txBody>
                    <a:bodyPr/>
                    <a:lstStyle/>
                    <a:p>
                      <a:pPr algn="l">
                        <a:lnSpc>
                          <a:spcPct val="107000"/>
                        </a:lnSpc>
                        <a:spcAft>
                          <a:spcPts val="0"/>
                        </a:spcAft>
                      </a:pPr>
                      <a:r>
                        <a:rPr lang="ru-RU" sz="135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Определение</a:t>
                      </a:r>
                      <a:r>
                        <a:rPr lang="ru-RU" sz="135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и назначение специалистов, привлекаемых к организации и проведению Оценки и экспертной деятельности</a:t>
                      </a:r>
                    </a:p>
                    <a:p>
                      <a:pPr algn="l">
                        <a:lnSpc>
                          <a:spcPct val="107000"/>
                        </a:lnSpc>
                        <a:spcAft>
                          <a:spcPts val="0"/>
                        </a:spcAft>
                      </a:pPr>
                      <a:endParaRPr lang="ru-RU" sz="135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7780" marR="17780" marT="0" marB="0"/>
                </a:tc>
                <a:tc>
                  <a:txBody>
                    <a:bodyPr/>
                    <a:lstStyle/>
                    <a:p>
                      <a:pPr algn="ctr"/>
                      <a:r>
                        <a:rPr lang="ru-RU" sz="1350" b="1" dirty="0">
                          <a:solidFill>
                            <a:schemeClr val="tx1">
                              <a:lumMod val="75000"/>
                              <a:lumOff val="25000"/>
                            </a:schemeClr>
                          </a:solidFill>
                          <a:latin typeface="+mn-lt"/>
                        </a:rPr>
                        <a:t>май-июнь</a:t>
                      </a:r>
                    </a:p>
                  </a:txBody>
                  <a:tcPr/>
                </a:tc>
                <a:tc>
                  <a:txBody>
                    <a:bodyPr/>
                    <a:lstStyle/>
                    <a:p>
                      <a:pPr algn="ctr"/>
                      <a:r>
                        <a:rPr lang="ru-RU" sz="1350" b="1" dirty="0">
                          <a:solidFill>
                            <a:schemeClr val="tx1">
                              <a:lumMod val="75000"/>
                              <a:lumOff val="25000"/>
                            </a:schemeClr>
                          </a:solidFill>
                          <a:latin typeface="+mn-lt"/>
                        </a:rPr>
                        <a:t>Министерство образования, науки</a:t>
                      </a:r>
                      <a:r>
                        <a:rPr lang="ru-RU" sz="1350" b="1" baseline="0" dirty="0">
                          <a:solidFill>
                            <a:schemeClr val="tx1">
                              <a:lumMod val="75000"/>
                              <a:lumOff val="25000"/>
                            </a:schemeClr>
                          </a:solidFill>
                          <a:latin typeface="+mn-lt"/>
                        </a:rPr>
                        <a:t> и молодежной политики Нижегородской области (далее – МОН и МП НО),</a:t>
                      </a:r>
                    </a:p>
                    <a:p>
                      <a:pPr algn="ctr"/>
                      <a:r>
                        <a:rPr lang="ru-RU" sz="1350" b="1" baseline="0" dirty="0">
                          <a:solidFill>
                            <a:schemeClr val="tx1">
                              <a:lumMod val="75000"/>
                              <a:lumOff val="25000"/>
                            </a:schemeClr>
                          </a:solidFill>
                          <a:latin typeface="+mn-lt"/>
                        </a:rPr>
                        <a:t> органы, осуществляющие управление в сфере образования муниципальных районов, муниципальных и городских округов Нижегородской области (далее - МОУО)</a:t>
                      </a:r>
                      <a:endParaRPr lang="ru-RU" sz="1350" b="1" dirty="0">
                        <a:solidFill>
                          <a:schemeClr val="tx1">
                            <a:lumMod val="75000"/>
                            <a:lumOff val="25000"/>
                          </a:schemeClr>
                        </a:solidFill>
                        <a:latin typeface="+mn-lt"/>
                      </a:endParaRPr>
                    </a:p>
                  </a:txBody>
                  <a:tcPr/>
                </a:tc>
                <a:tc>
                  <a:txBody>
                    <a:bodyPr/>
                    <a:lstStyle/>
                    <a:p>
                      <a:pPr algn="ctr"/>
                      <a:r>
                        <a:rPr lang="ru-RU" sz="1350" b="1" dirty="0">
                          <a:solidFill>
                            <a:schemeClr val="tx1">
                              <a:lumMod val="75000"/>
                              <a:lumOff val="25000"/>
                            </a:schemeClr>
                          </a:solidFill>
                          <a:latin typeface="+mn-lt"/>
                        </a:rPr>
                        <a:t>Готовность</a:t>
                      </a:r>
                      <a:r>
                        <a:rPr lang="ru-RU" sz="1350" b="1" baseline="0" dirty="0">
                          <a:solidFill>
                            <a:schemeClr val="tx1">
                              <a:lumMod val="75000"/>
                              <a:lumOff val="25000"/>
                            </a:schemeClr>
                          </a:solidFill>
                          <a:latin typeface="+mn-lt"/>
                        </a:rPr>
                        <a:t> муниципальных районов, муниципальных и городских округов Нижегородской области  и региона к проведению Оценки</a:t>
                      </a:r>
                      <a:endParaRPr lang="ru-RU" sz="1350" b="1" dirty="0">
                        <a:solidFill>
                          <a:schemeClr val="tx1">
                            <a:lumMod val="75000"/>
                            <a:lumOff val="25000"/>
                          </a:schemeClr>
                        </a:solidFill>
                        <a:latin typeface="+mn-lt"/>
                      </a:endParaRPr>
                    </a:p>
                  </a:txBody>
                  <a:tcPr/>
                </a:tc>
                <a:extLst>
                  <a:ext uri="{0D108BD9-81ED-4DB2-BD59-A6C34878D82A}">
                    <a16:rowId xmlns:a16="http://schemas.microsoft.com/office/drawing/2014/main" xmlns="" val="352216786"/>
                  </a:ext>
                </a:extLst>
              </a:tr>
              <a:tr h="460449">
                <a:tc>
                  <a:txBody>
                    <a:bodyPr/>
                    <a:lstStyle/>
                    <a:p>
                      <a:pPr algn="ctr"/>
                      <a:r>
                        <a:rPr lang="ru-RU" sz="1350" b="1" dirty="0">
                          <a:solidFill>
                            <a:schemeClr val="tx1">
                              <a:lumMod val="75000"/>
                              <a:lumOff val="25000"/>
                            </a:schemeClr>
                          </a:solidFill>
                          <a:latin typeface="+mn-lt"/>
                        </a:rPr>
                        <a:t>2.</a:t>
                      </a:r>
                    </a:p>
                  </a:txBody>
                  <a:tcPr/>
                </a:tc>
                <a:tc>
                  <a:txBody>
                    <a:bodyPr/>
                    <a:lstStyle/>
                    <a:p>
                      <a:r>
                        <a:rPr lang="ru-RU" sz="1350" b="1" dirty="0">
                          <a:solidFill>
                            <a:schemeClr val="tx1">
                              <a:lumMod val="75000"/>
                              <a:lumOff val="25000"/>
                            </a:schemeClr>
                          </a:solidFill>
                          <a:latin typeface="+mn-lt"/>
                        </a:rPr>
                        <a:t>Сбор данных</a:t>
                      </a:r>
                    </a:p>
                  </a:txBody>
                  <a:tcPr/>
                </a:tc>
                <a:tc>
                  <a:txBody>
                    <a:bodyPr/>
                    <a:lstStyle/>
                    <a:p>
                      <a:pPr algn="ctr"/>
                      <a:r>
                        <a:rPr lang="ru-RU" sz="1350" b="1" dirty="0">
                          <a:solidFill>
                            <a:schemeClr val="tx1">
                              <a:lumMod val="75000"/>
                              <a:lumOff val="25000"/>
                            </a:schemeClr>
                          </a:solidFill>
                          <a:latin typeface="+mn-lt"/>
                        </a:rPr>
                        <a:t>июль-август</a:t>
                      </a:r>
                    </a:p>
                  </a:txBody>
                  <a:tcPr/>
                </a:tc>
                <a:tc>
                  <a:txBody>
                    <a:bodyPr/>
                    <a:lstStyle/>
                    <a:p>
                      <a:pPr algn="ctr"/>
                      <a:r>
                        <a:rPr lang="ru-RU" sz="1350" b="1" baseline="0" dirty="0">
                          <a:solidFill>
                            <a:schemeClr val="tx1">
                              <a:lumMod val="75000"/>
                              <a:lumOff val="25000"/>
                            </a:schemeClr>
                          </a:solidFill>
                          <a:latin typeface="+mn-lt"/>
                        </a:rPr>
                        <a:t>МОУО</a:t>
                      </a:r>
                      <a:endParaRPr lang="ru-RU" sz="1350" b="1" dirty="0">
                        <a:solidFill>
                          <a:schemeClr val="tx1">
                            <a:lumMod val="75000"/>
                            <a:lumOff val="25000"/>
                          </a:schemeClr>
                        </a:solidFill>
                        <a:latin typeface="+mn-lt"/>
                      </a:endParaRPr>
                    </a:p>
                  </a:txBody>
                  <a:tcPr/>
                </a:tc>
                <a:tc>
                  <a:txBody>
                    <a:bodyPr/>
                    <a:lstStyle/>
                    <a:p>
                      <a:pPr algn="ctr"/>
                      <a:r>
                        <a:rPr lang="ru-RU" sz="1350" b="1" dirty="0">
                          <a:solidFill>
                            <a:schemeClr val="tx1">
                              <a:lumMod val="75000"/>
                              <a:lumOff val="25000"/>
                            </a:schemeClr>
                          </a:solidFill>
                          <a:latin typeface="+mn-lt"/>
                        </a:rPr>
                        <a:t>Собраны</a:t>
                      </a:r>
                      <a:r>
                        <a:rPr lang="ru-RU" sz="1350" b="1" baseline="0" dirty="0">
                          <a:solidFill>
                            <a:schemeClr val="tx1">
                              <a:lumMod val="75000"/>
                              <a:lumOff val="25000"/>
                            </a:schemeClr>
                          </a:solidFill>
                          <a:latin typeface="+mn-lt"/>
                        </a:rPr>
                        <a:t> первичные данные муниципальными организаторами по всем направлениям Оценки</a:t>
                      </a:r>
                      <a:endParaRPr lang="ru-RU" sz="1350" b="1" dirty="0">
                        <a:solidFill>
                          <a:schemeClr val="tx1">
                            <a:lumMod val="75000"/>
                            <a:lumOff val="25000"/>
                          </a:schemeClr>
                        </a:solidFill>
                        <a:latin typeface="+mn-lt"/>
                      </a:endParaRPr>
                    </a:p>
                  </a:txBody>
                  <a:tcPr/>
                </a:tc>
                <a:extLst>
                  <a:ext uri="{0D108BD9-81ED-4DB2-BD59-A6C34878D82A}">
                    <a16:rowId xmlns:a16="http://schemas.microsoft.com/office/drawing/2014/main" xmlns="" val="3941791925"/>
                  </a:ext>
                </a:extLst>
              </a:tr>
              <a:tr h="1014867">
                <a:tc>
                  <a:txBody>
                    <a:bodyPr/>
                    <a:lstStyle/>
                    <a:p>
                      <a:pPr algn="ctr"/>
                      <a:r>
                        <a:rPr lang="ru-RU" sz="1350" b="1" dirty="0">
                          <a:solidFill>
                            <a:schemeClr val="tx1">
                              <a:lumMod val="75000"/>
                              <a:lumOff val="25000"/>
                            </a:schemeClr>
                          </a:solidFill>
                          <a:latin typeface="+mn-lt"/>
                        </a:rPr>
                        <a:t>3.</a:t>
                      </a:r>
                    </a:p>
                  </a:txBody>
                  <a:tcPr/>
                </a:tc>
                <a:tc>
                  <a:txBody>
                    <a:bodyPr/>
                    <a:lstStyle/>
                    <a:p>
                      <a:pPr>
                        <a:lnSpc>
                          <a:spcPct val="107000"/>
                        </a:lnSpc>
                        <a:spcAft>
                          <a:spcPts val="0"/>
                        </a:spcAft>
                      </a:pPr>
                      <a:r>
                        <a:rPr lang="ru-RU" sz="135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Организация</a:t>
                      </a:r>
                      <a:r>
                        <a:rPr lang="ru-RU" sz="1350" b="1" baseline="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и проведение проверки региональными координаторами, предоставленных муниципалитетами заполненных форм сбора первичных данных</a:t>
                      </a:r>
                      <a:r>
                        <a:rPr lang="ru-RU" sz="135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 </a:t>
                      </a:r>
                    </a:p>
                  </a:txBody>
                  <a:tcPr marL="17780" marR="177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350" b="1" i="0" u="none" strike="noStrike" kern="1200" cap="none" spc="0" normalizeH="0" baseline="0" noProof="0" dirty="0">
                          <a:ln>
                            <a:noFill/>
                          </a:ln>
                          <a:solidFill>
                            <a:schemeClr val="tx1">
                              <a:lumMod val="75000"/>
                              <a:lumOff val="25000"/>
                            </a:schemeClr>
                          </a:solidFill>
                          <a:effectLst/>
                          <a:uLnTx/>
                          <a:uFillTx/>
                          <a:latin typeface="+mn-lt"/>
                          <a:ea typeface="+mn-ea"/>
                          <a:cs typeface="+mn-cs"/>
                        </a:rPr>
                        <a:t>июль-август</a:t>
                      </a:r>
                    </a:p>
                    <a:p>
                      <a:endParaRPr lang="ru-RU" sz="1350" b="1" dirty="0">
                        <a:solidFill>
                          <a:schemeClr val="tx1">
                            <a:lumMod val="75000"/>
                            <a:lumOff val="25000"/>
                          </a:schemeClr>
                        </a:solidFill>
                        <a:latin typeface="+mn-lt"/>
                      </a:endParaRPr>
                    </a:p>
                  </a:txBody>
                  <a:tcPr/>
                </a:tc>
                <a:tc>
                  <a:txBody>
                    <a:bodyPr/>
                    <a:lstStyle/>
                    <a:p>
                      <a:pPr algn="ctr"/>
                      <a:r>
                        <a:rPr lang="ru-RU" sz="1350" b="1" kern="1200">
                          <a:solidFill>
                            <a:schemeClr val="tx1">
                              <a:lumMod val="75000"/>
                              <a:lumOff val="25000"/>
                            </a:schemeClr>
                          </a:solidFill>
                          <a:effectLst/>
                          <a:latin typeface="+mn-lt"/>
                          <a:ea typeface="+mn-ea"/>
                          <a:cs typeface="+mn-cs"/>
                        </a:rPr>
                        <a:t>ГБОУ ДПО НИРО</a:t>
                      </a:r>
                      <a:endParaRPr lang="ru-RU" sz="1350" b="1" dirty="0">
                        <a:solidFill>
                          <a:schemeClr val="tx1">
                            <a:lumMod val="75000"/>
                            <a:lumOff val="25000"/>
                          </a:schemeClr>
                        </a:solidFill>
                        <a:latin typeface="+mn-lt"/>
                      </a:endParaRPr>
                    </a:p>
                  </a:txBody>
                  <a:tcPr/>
                </a:tc>
                <a:tc>
                  <a:txBody>
                    <a:bodyPr/>
                    <a:lstStyle/>
                    <a:p>
                      <a:pPr algn="ctr"/>
                      <a:r>
                        <a:rPr lang="ru-RU" sz="1350" b="1" dirty="0">
                          <a:solidFill>
                            <a:schemeClr val="tx1">
                              <a:lumMod val="75000"/>
                              <a:lumOff val="25000"/>
                            </a:schemeClr>
                          </a:solidFill>
                          <a:latin typeface="+mn-lt"/>
                        </a:rPr>
                        <a:t>Сводный</a:t>
                      </a:r>
                      <a:r>
                        <a:rPr lang="ru-RU" sz="1350" b="1" baseline="0" dirty="0">
                          <a:solidFill>
                            <a:schemeClr val="tx1">
                              <a:lumMod val="75000"/>
                              <a:lumOff val="25000"/>
                            </a:schemeClr>
                          </a:solidFill>
                          <a:latin typeface="+mn-lt"/>
                        </a:rPr>
                        <a:t> отчет/таблица первичных данных</a:t>
                      </a:r>
                      <a:endParaRPr lang="ru-RU" sz="1350" b="1" dirty="0">
                        <a:solidFill>
                          <a:schemeClr val="tx1">
                            <a:lumMod val="75000"/>
                            <a:lumOff val="25000"/>
                          </a:schemeClr>
                        </a:solidFill>
                        <a:latin typeface="+mn-lt"/>
                      </a:endParaRPr>
                    </a:p>
                  </a:txBody>
                  <a:tcPr/>
                </a:tc>
                <a:extLst>
                  <a:ext uri="{0D108BD9-81ED-4DB2-BD59-A6C34878D82A}">
                    <a16:rowId xmlns:a16="http://schemas.microsoft.com/office/drawing/2014/main" xmlns="" val="387102615"/>
                  </a:ext>
                </a:extLst>
              </a:tr>
              <a:tr h="467800">
                <a:tc>
                  <a:txBody>
                    <a:bodyPr/>
                    <a:lstStyle/>
                    <a:p>
                      <a:pPr algn="ctr"/>
                      <a:r>
                        <a:rPr lang="ru-RU" sz="1350" b="1" dirty="0">
                          <a:solidFill>
                            <a:schemeClr val="tx1">
                              <a:lumMod val="75000"/>
                              <a:lumOff val="25000"/>
                            </a:schemeClr>
                          </a:solidFill>
                          <a:latin typeface="+mn-lt"/>
                        </a:rPr>
                        <a:t>4.</a:t>
                      </a:r>
                    </a:p>
                  </a:txBody>
                  <a:tcPr/>
                </a:tc>
                <a:tc>
                  <a:txBody>
                    <a:bodyPr/>
                    <a:lstStyle/>
                    <a:p>
                      <a:pPr>
                        <a:lnSpc>
                          <a:spcPct val="107000"/>
                        </a:lnSpc>
                        <a:spcAft>
                          <a:spcPts val="0"/>
                        </a:spcAft>
                      </a:pPr>
                      <a:r>
                        <a:rPr lang="ru-RU" sz="135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Осуществление экспертной деятельности</a:t>
                      </a:r>
                    </a:p>
                  </a:txBody>
                  <a:tcPr marL="17780" marR="177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350" b="1" i="0" u="none" strike="noStrike" kern="1200" cap="none" spc="0" normalizeH="0" baseline="0" noProof="0" dirty="0">
                          <a:ln>
                            <a:noFill/>
                          </a:ln>
                          <a:solidFill>
                            <a:schemeClr val="tx1">
                              <a:lumMod val="75000"/>
                              <a:lumOff val="25000"/>
                            </a:schemeClr>
                          </a:solidFill>
                          <a:effectLst/>
                          <a:uLnTx/>
                          <a:uFillTx/>
                          <a:latin typeface="+mn-lt"/>
                          <a:ea typeface="+mn-ea"/>
                          <a:cs typeface="+mn-cs"/>
                        </a:rPr>
                        <a:t>июль-август</a:t>
                      </a:r>
                    </a:p>
                    <a:p>
                      <a:pPr algn="ctr"/>
                      <a:endParaRPr lang="ru-RU" sz="1350" b="1" dirty="0">
                        <a:solidFill>
                          <a:schemeClr val="tx1">
                            <a:lumMod val="75000"/>
                            <a:lumOff val="25000"/>
                          </a:schemeClr>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350" b="1" kern="1200" dirty="0">
                          <a:solidFill>
                            <a:schemeClr val="tx1">
                              <a:lumMod val="75000"/>
                              <a:lumOff val="25000"/>
                            </a:schemeClr>
                          </a:solidFill>
                          <a:effectLst/>
                          <a:latin typeface="+mn-lt"/>
                          <a:ea typeface="+mn-ea"/>
                          <a:cs typeface="+mn-cs"/>
                        </a:rPr>
                        <a:t>ГБОУ</a:t>
                      </a:r>
                      <a:r>
                        <a:rPr lang="ru-RU" sz="1350" b="1" kern="1200" baseline="0" dirty="0">
                          <a:solidFill>
                            <a:schemeClr val="tx1">
                              <a:lumMod val="75000"/>
                              <a:lumOff val="25000"/>
                            </a:schemeClr>
                          </a:solidFill>
                          <a:effectLst/>
                          <a:latin typeface="+mn-lt"/>
                          <a:ea typeface="+mn-ea"/>
                          <a:cs typeface="+mn-cs"/>
                        </a:rPr>
                        <a:t> ДПО НИРО</a:t>
                      </a:r>
                      <a:endParaRPr lang="ru-RU" sz="1350" b="1" dirty="0">
                        <a:solidFill>
                          <a:schemeClr val="tx1">
                            <a:lumMod val="75000"/>
                            <a:lumOff val="25000"/>
                          </a:schemeClr>
                        </a:solidFill>
                        <a:latin typeface="+mn-lt"/>
                      </a:endParaRPr>
                    </a:p>
                    <a:p>
                      <a:pPr algn="ctr"/>
                      <a:endParaRPr lang="ru-RU" sz="1350" b="1" dirty="0">
                        <a:solidFill>
                          <a:schemeClr val="tx1">
                            <a:lumMod val="75000"/>
                            <a:lumOff val="25000"/>
                          </a:schemeClr>
                        </a:solidFill>
                        <a:latin typeface="+mn-lt"/>
                      </a:endParaRPr>
                    </a:p>
                  </a:txBody>
                  <a:tcPr/>
                </a:tc>
                <a:tc>
                  <a:txBody>
                    <a:bodyPr/>
                    <a:lstStyle/>
                    <a:p>
                      <a:pPr algn="ctr"/>
                      <a:r>
                        <a:rPr lang="ru-RU" sz="1350" b="1" dirty="0">
                          <a:solidFill>
                            <a:schemeClr val="tx1">
                              <a:lumMod val="75000"/>
                              <a:lumOff val="25000"/>
                            </a:schemeClr>
                          </a:solidFill>
                          <a:latin typeface="+mn-lt"/>
                        </a:rPr>
                        <a:t>Сформированы экспертные результаты Оценки</a:t>
                      </a:r>
                    </a:p>
                  </a:txBody>
                  <a:tcPr/>
                </a:tc>
                <a:extLst>
                  <a:ext uri="{0D108BD9-81ED-4DB2-BD59-A6C34878D82A}">
                    <a16:rowId xmlns:a16="http://schemas.microsoft.com/office/drawing/2014/main" xmlns="" val="3281480507"/>
                  </a:ext>
                </a:extLst>
              </a:tr>
              <a:tr h="467800">
                <a:tc>
                  <a:txBody>
                    <a:bodyPr/>
                    <a:lstStyle/>
                    <a:p>
                      <a:pPr algn="ctr"/>
                      <a:r>
                        <a:rPr lang="ru-RU" sz="1350" b="1" dirty="0">
                          <a:solidFill>
                            <a:schemeClr val="tx1">
                              <a:lumMod val="75000"/>
                              <a:lumOff val="25000"/>
                            </a:schemeClr>
                          </a:solidFill>
                          <a:latin typeface="+mn-lt"/>
                        </a:rPr>
                        <a:t>5.</a:t>
                      </a:r>
                    </a:p>
                  </a:txBody>
                  <a:tcPr/>
                </a:tc>
                <a:tc>
                  <a:txBody>
                    <a:bodyPr/>
                    <a:lstStyle/>
                    <a:p>
                      <a:pPr>
                        <a:lnSpc>
                          <a:spcPct val="107000"/>
                        </a:lnSpc>
                        <a:spcAft>
                          <a:spcPts val="0"/>
                        </a:spcAft>
                      </a:pPr>
                      <a:r>
                        <a:rPr lang="ru-RU" sz="135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Проведение экспертизы региональным координатором-экспертом №3</a:t>
                      </a:r>
                    </a:p>
                  </a:txBody>
                  <a:tcPr marL="17780" marR="17780" marT="0" marB="0"/>
                </a:tc>
                <a:tc>
                  <a:txBody>
                    <a:bodyPr/>
                    <a:lstStyle/>
                    <a:p>
                      <a:pPr algn="ctr"/>
                      <a:r>
                        <a:rPr lang="ru-RU" sz="1350" b="1" dirty="0">
                          <a:solidFill>
                            <a:schemeClr val="tx1">
                              <a:lumMod val="75000"/>
                              <a:lumOff val="25000"/>
                            </a:schemeClr>
                          </a:solidFill>
                          <a:latin typeface="+mn-lt"/>
                        </a:rPr>
                        <a:t>до 20.09.2021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350" b="1" kern="1200" dirty="0">
                          <a:solidFill>
                            <a:schemeClr val="tx1">
                              <a:lumMod val="75000"/>
                              <a:lumOff val="25000"/>
                            </a:schemeClr>
                          </a:solidFill>
                          <a:effectLst/>
                          <a:latin typeface="+mn-lt"/>
                          <a:ea typeface="+mn-ea"/>
                          <a:cs typeface="+mn-cs"/>
                        </a:rPr>
                        <a:t>ГБОУ</a:t>
                      </a:r>
                      <a:r>
                        <a:rPr lang="ru-RU" sz="1350" b="1" kern="1200" baseline="0" dirty="0">
                          <a:solidFill>
                            <a:schemeClr val="tx1">
                              <a:lumMod val="75000"/>
                              <a:lumOff val="25000"/>
                            </a:schemeClr>
                          </a:solidFill>
                          <a:effectLst/>
                          <a:latin typeface="+mn-lt"/>
                          <a:ea typeface="+mn-ea"/>
                          <a:cs typeface="+mn-cs"/>
                        </a:rPr>
                        <a:t> ДПО НИРО</a:t>
                      </a:r>
                      <a:endParaRPr lang="ru-RU" sz="1350" b="1" dirty="0">
                        <a:solidFill>
                          <a:schemeClr val="tx1">
                            <a:lumMod val="75000"/>
                            <a:lumOff val="25000"/>
                          </a:schemeClr>
                        </a:solidFill>
                        <a:latin typeface="+mn-lt"/>
                      </a:endParaRPr>
                    </a:p>
                    <a:p>
                      <a:pPr algn="ctr"/>
                      <a:endParaRPr lang="ru-RU" sz="1350" b="1" dirty="0">
                        <a:solidFill>
                          <a:schemeClr val="tx1">
                            <a:lumMod val="75000"/>
                            <a:lumOff val="25000"/>
                          </a:schemeClr>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350" b="1" dirty="0">
                          <a:solidFill>
                            <a:schemeClr val="tx1">
                              <a:lumMod val="75000"/>
                              <a:lumOff val="25000"/>
                            </a:schemeClr>
                          </a:solidFill>
                          <a:latin typeface="+mn-lt"/>
                        </a:rPr>
                        <a:t>Сформированы итоговые результаты Оценки</a:t>
                      </a:r>
                    </a:p>
                  </a:txBody>
                  <a:tcPr/>
                </a:tc>
                <a:extLst>
                  <a:ext uri="{0D108BD9-81ED-4DB2-BD59-A6C34878D82A}">
                    <a16:rowId xmlns:a16="http://schemas.microsoft.com/office/drawing/2014/main" xmlns="" val="443436354"/>
                  </a:ext>
                </a:extLst>
              </a:tr>
              <a:tr h="757883">
                <a:tc>
                  <a:txBody>
                    <a:bodyPr/>
                    <a:lstStyle/>
                    <a:p>
                      <a:pPr algn="ctr"/>
                      <a:r>
                        <a:rPr lang="ru-RU" sz="1350" b="1" dirty="0">
                          <a:solidFill>
                            <a:schemeClr val="tx1">
                              <a:lumMod val="75000"/>
                              <a:lumOff val="25000"/>
                            </a:schemeClr>
                          </a:solidFill>
                          <a:latin typeface="+mn-lt"/>
                        </a:rPr>
                        <a:t>6.</a:t>
                      </a:r>
                    </a:p>
                  </a:txBody>
                  <a:tcPr/>
                </a:tc>
                <a:tc>
                  <a:txBody>
                    <a:bodyPr/>
                    <a:lstStyle/>
                    <a:p>
                      <a:pPr>
                        <a:lnSpc>
                          <a:spcPct val="107000"/>
                        </a:lnSpc>
                        <a:spcAft>
                          <a:spcPts val="0"/>
                        </a:spcAft>
                      </a:pPr>
                      <a:r>
                        <a:rPr lang="ru-RU" sz="1350" b="1"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Формирование итоговых результатов и направление в ФИОКО</a:t>
                      </a:r>
                    </a:p>
                  </a:txBody>
                  <a:tcPr marL="17780" marR="177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350" b="1" dirty="0">
                          <a:solidFill>
                            <a:schemeClr val="tx1">
                              <a:lumMod val="75000"/>
                              <a:lumOff val="25000"/>
                            </a:schemeClr>
                          </a:solidFill>
                          <a:latin typeface="+mn-lt"/>
                        </a:rPr>
                        <a:t>до 30.09.2021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350" b="1" dirty="0">
                          <a:solidFill>
                            <a:schemeClr val="tx1">
                              <a:lumMod val="75000"/>
                              <a:lumOff val="25000"/>
                            </a:schemeClr>
                          </a:solidFill>
                          <a:latin typeface="+mn-lt"/>
                        </a:rPr>
                        <a:t>МОН и МП НО</a:t>
                      </a:r>
                      <a:endParaRPr lang="ru-RU" sz="1350" b="1" baseline="0" dirty="0">
                        <a:solidFill>
                          <a:schemeClr val="tx1">
                            <a:lumMod val="75000"/>
                            <a:lumOff val="25000"/>
                          </a:schemeClr>
                        </a:solidFill>
                        <a:latin typeface="+mn-lt"/>
                      </a:endParaRPr>
                    </a:p>
                  </a:txBody>
                  <a:tcPr/>
                </a:tc>
                <a:tc>
                  <a:txBody>
                    <a:bodyPr/>
                    <a:lstStyle/>
                    <a:p>
                      <a:pPr algn="ctr"/>
                      <a:r>
                        <a:rPr lang="ru-RU" sz="1350" b="1" dirty="0">
                          <a:solidFill>
                            <a:schemeClr val="tx1">
                              <a:lumMod val="75000"/>
                              <a:lumOff val="25000"/>
                            </a:schemeClr>
                          </a:solidFill>
                          <a:latin typeface="+mn-lt"/>
                        </a:rPr>
                        <a:t>Направлены итоговые результаты в ФИОКО</a:t>
                      </a:r>
                    </a:p>
                  </a:txBody>
                  <a:tcPr/>
                </a:tc>
                <a:extLst>
                  <a:ext uri="{0D108BD9-81ED-4DB2-BD59-A6C34878D82A}">
                    <a16:rowId xmlns:a16="http://schemas.microsoft.com/office/drawing/2014/main" xmlns="" val="2913865597"/>
                  </a:ext>
                </a:extLst>
              </a:tr>
            </a:tbl>
          </a:graphicData>
        </a:graphic>
      </p:graphicFrame>
      <p:pic>
        <p:nvPicPr>
          <p:cNvPr id="6" name="Picture 2" descr="C:\Users\цмко2\Desktop\Презентация\Новая папка\unnamed.jpg"/>
          <p:cNvPicPr>
            <a:picLocks noChangeAspect="1" noChangeArrowheads="1"/>
          </p:cNvPicPr>
          <p:nvPr/>
        </p:nvPicPr>
        <p:blipFill>
          <a:blip r:embed="rId3" cstate="print"/>
          <a:srcRect/>
          <a:stretch>
            <a:fillRect/>
          </a:stretch>
        </p:blipFill>
        <p:spPr bwMode="auto">
          <a:xfrm>
            <a:off x="197069" y="1"/>
            <a:ext cx="1092654" cy="1025484"/>
          </a:xfrm>
          <a:prstGeom prst="rect">
            <a:avLst/>
          </a:prstGeom>
          <a:noFill/>
        </p:spPr>
      </p:pic>
    </p:spTree>
    <p:extLst>
      <p:ext uri="{BB962C8B-B14F-4D97-AF65-F5344CB8AC3E}">
        <p14:creationId xmlns:p14="http://schemas.microsoft.com/office/powerpoint/2010/main" xmlns="" val="1583345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616529" y="166459"/>
            <a:ext cx="10238013" cy="878570"/>
          </a:xfrm>
        </p:spPr>
        <p:txBody>
          <a:bodyPr>
            <a:noAutofit/>
          </a:bodyPr>
          <a:lstStyle/>
          <a:p>
            <a:pPr algn="ctr">
              <a:buNone/>
            </a:pPr>
            <a:r>
              <a:rPr lang="ru-RU" sz="2400" b="1" dirty="0">
                <a:solidFill>
                  <a:schemeClr val="accent1">
                    <a:lumMod val="50000"/>
                  </a:schemeClr>
                </a:solidFill>
                <a:cs typeface="Times New Roman" pitchFamily="18" charset="0"/>
              </a:rPr>
              <a:t>График сбора первичных данных по муниципальным </a:t>
            </a:r>
          </a:p>
          <a:p>
            <a:pPr algn="ctr">
              <a:buNone/>
            </a:pPr>
            <a:r>
              <a:rPr lang="ru-RU" sz="2400" b="1" dirty="0">
                <a:solidFill>
                  <a:schemeClr val="accent1">
                    <a:lumMod val="50000"/>
                  </a:schemeClr>
                </a:solidFill>
                <a:cs typeface="Times New Roman" pitchFamily="18" charset="0"/>
              </a:rPr>
              <a:t>районам, городским и муниципальным округам Нижегородской области</a:t>
            </a:r>
            <a:br>
              <a:rPr lang="ru-RU" sz="2400" b="1" dirty="0">
                <a:solidFill>
                  <a:schemeClr val="accent1">
                    <a:lumMod val="50000"/>
                  </a:schemeClr>
                </a:solidFill>
                <a:cs typeface="Times New Roman" pitchFamily="18" charset="0"/>
              </a:rPr>
            </a:br>
            <a:endParaRPr lang="ru-RU" sz="2400" b="1" dirty="0">
              <a:solidFill>
                <a:schemeClr val="accent1">
                  <a:lumMod val="50000"/>
                </a:schemeClr>
              </a:solidFill>
              <a:cs typeface="Times New Roman" pitchFamily="18" charset="0"/>
            </a:endParaRPr>
          </a:p>
          <a:p>
            <a:pPr algn="ctr">
              <a:buNone/>
            </a:pPr>
            <a:endParaRPr lang="ru-RU" sz="2400" dirty="0">
              <a:solidFill>
                <a:schemeClr val="accent1">
                  <a:lumMod val="50000"/>
                </a:schemeClr>
              </a:solidFill>
            </a:endParaRPr>
          </a:p>
        </p:txBody>
      </p:sp>
      <p:sp>
        <p:nvSpPr>
          <p:cNvPr id="4" name="Номер слайда 3"/>
          <p:cNvSpPr>
            <a:spLocks noGrp="1"/>
          </p:cNvSpPr>
          <p:nvPr>
            <p:ph type="sldNum" sz="quarter" idx="12"/>
          </p:nvPr>
        </p:nvSpPr>
        <p:spPr/>
        <p:txBody>
          <a:bodyPr/>
          <a:lstStyle/>
          <a:p>
            <a:fld id="{6E555D1B-D99D-404D-AECC-86AE0C44F1EF}" type="slidenum">
              <a:rPr lang="ru-RU" smtClean="0"/>
              <a:pPr/>
              <a:t>9</a:t>
            </a:fld>
            <a:endParaRPr lang="ru-RU"/>
          </a:p>
        </p:txBody>
      </p:sp>
      <p:pic>
        <p:nvPicPr>
          <p:cNvPr id="5" name="Picture 2" descr="C:\Users\цмко2\Desktop\Презентация\Новая папка\unnamed.jpg"/>
          <p:cNvPicPr>
            <a:picLocks noChangeAspect="1" noChangeArrowheads="1"/>
          </p:cNvPicPr>
          <p:nvPr/>
        </p:nvPicPr>
        <p:blipFill>
          <a:blip r:embed="rId2" cstate="print"/>
          <a:srcRect/>
          <a:stretch>
            <a:fillRect/>
          </a:stretch>
        </p:blipFill>
        <p:spPr bwMode="auto">
          <a:xfrm>
            <a:off x="197069" y="0"/>
            <a:ext cx="1092654" cy="1045029"/>
          </a:xfrm>
          <a:prstGeom prst="rect">
            <a:avLst/>
          </a:prstGeom>
          <a:noFill/>
        </p:spPr>
      </p:pic>
      <p:graphicFrame>
        <p:nvGraphicFramePr>
          <p:cNvPr id="2" name="Таблица 5">
            <a:extLst>
              <a:ext uri="{FF2B5EF4-FFF2-40B4-BE49-F238E27FC236}">
                <a16:creationId xmlns:a16="http://schemas.microsoft.com/office/drawing/2014/main" xmlns="" id="{4C575A93-23A0-4EF1-887F-64833D363720}"/>
              </a:ext>
            </a:extLst>
          </p:cNvPr>
          <p:cNvGraphicFramePr>
            <a:graphicFrameLocks noGrp="1"/>
          </p:cNvGraphicFramePr>
          <p:nvPr>
            <p:extLst>
              <p:ext uri="{D42A27DB-BD31-4B8C-83A1-F6EECF244321}">
                <p14:modId xmlns:p14="http://schemas.microsoft.com/office/powerpoint/2010/main" xmlns="" val="3818937766"/>
              </p:ext>
            </p:extLst>
          </p:nvPr>
        </p:nvGraphicFramePr>
        <p:xfrm>
          <a:off x="337458" y="1045029"/>
          <a:ext cx="11517084" cy="4724400"/>
        </p:xfrm>
        <a:graphic>
          <a:graphicData uri="http://schemas.openxmlformats.org/drawingml/2006/table">
            <a:tbl>
              <a:tblPr firstRow="1" bandRow="1">
                <a:tableStyleId>{5C22544A-7EE6-4342-B048-85BDC9FD1C3A}</a:tableStyleId>
              </a:tblPr>
              <a:tblGrid>
                <a:gridCol w="496731">
                  <a:extLst>
                    <a:ext uri="{9D8B030D-6E8A-4147-A177-3AD203B41FA5}">
                      <a16:colId xmlns:a16="http://schemas.microsoft.com/office/drawing/2014/main" xmlns="" val="1943846574"/>
                    </a:ext>
                  </a:extLst>
                </a:gridCol>
                <a:gridCol w="4652211">
                  <a:extLst>
                    <a:ext uri="{9D8B030D-6E8A-4147-A177-3AD203B41FA5}">
                      <a16:colId xmlns:a16="http://schemas.microsoft.com/office/drawing/2014/main" xmlns="" val="3450617743"/>
                    </a:ext>
                  </a:extLst>
                </a:gridCol>
                <a:gridCol w="1828800">
                  <a:extLst>
                    <a:ext uri="{9D8B030D-6E8A-4147-A177-3AD203B41FA5}">
                      <a16:colId xmlns:a16="http://schemas.microsoft.com/office/drawing/2014/main" xmlns="" val="2733453274"/>
                    </a:ext>
                  </a:extLst>
                </a:gridCol>
                <a:gridCol w="1379621">
                  <a:extLst>
                    <a:ext uri="{9D8B030D-6E8A-4147-A177-3AD203B41FA5}">
                      <a16:colId xmlns:a16="http://schemas.microsoft.com/office/drawing/2014/main" xmlns="" val="4287623849"/>
                    </a:ext>
                  </a:extLst>
                </a:gridCol>
                <a:gridCol w="1668379">
                  <a:extLst>
                    <a:ext uri="{9D8B030D-6E8A-4147-A177-3AD203B41FA5}">
                      <a16:colId xmlns:a16="http://schemas.microsoft.com/office/drawing/2014/main" xmlns="" val="2275519433"/>
                    </a:ext>
                  </a:extLst>
                </a:gridCol>
                <a:gridCol w="1491342">
                  <a:extLst>
                    <a:ext uri="{9D8B030D-6E8A-4147-A177-3AD203B41FA5}">
                      <a16:colId xmlns:a16="http://schemas.microsoft.com/office/drawing/2014/main" xmlns="" val="663254886"/>
                    </a:ext>
                  </a:extLst>
                </a:gridCol>
              </a:tblGrid>
              <a:tr h="370840">
                <a:tc>
                  <a:txBody>
                    <a:bodyPr/>
                    <a:lstStyle/>
                    <a:p>
                      <a:pPr algn="ctr"/>
                      <a:r>
                        <a:rPr lang="ru-RU" sz="1600" dirty="0"/>
                        <a:t>№ п/п</a:t>
                      </a:r>
                    </a:p>
                  </a:txBody>
                  <a:tcPr anchor="ctr"/>
                </a:tc>
                <a:tc>
                  <a:txBody>
                    <a:bodyPr/>
                    <a:lstStyle/>
                    <a:p>
                      <a:pPr algn="ctr"/>
                      <a:r>
                        <a:rPr lang="ru-RU" sz="1600" dirty="0"/>
                        <a:t>Наименование района/округа</a:t>
                      </a:r>
                    </a:p>
                  </a:txBody>
                  <a:tcPr anchor="ctr"/>
                </a:tc>
                <a:tc>
                  <a:txBody>
                    <a:bodyPr/>
                    <a:lstStyle/>
                    <a:p>
                      <a:pPr algn="ctr"/>
                      <a:r>
                        <a:rPr lang="ru-RU" sz="1600" dirty="0"/>
                        <a:t>Сроки работы муниципального организатора</a:t>
                      </a:r>
                    </a:p>
                  </a:txBody>
                  <a:tcPr anchor="ctr"/>
                </a:tc>
                <a:tc>
                  <a:txBody>
                    <a:bodyPr/>
                    <a:lstStyle/>
                    <a:p>
                      <a:pPr algn="ctr"/>
                      <a:r>
                        <a:rPr lang="ru-RU" sz="1600" dirty="0"/>
                        <a:t>Срок выгрузки данных</a:t>
                      </a:r>
                    </a:p>
                  </a:txBody>
                  <a:tcPr anchor="ctr"/>
                </a:tc>
                <a:tc>
                  <a:txBody>
                    <a:bodyPr/>
                    <a:lstStyle/>
                    <a:p>
                      <a:pPr algn="ctr"/>
                      <a:r>
                        <a:rPr lang="ru-RU" sz="1600" dirty="0"/>
                        <a:t>Сроки работы эксперта №1 и эксперта №2</a:t>
                      </a:r>
                    </a:p>
                  </a:txBody>
                  <a:tcPr anchor="ctr"/>
                </a:tc>
                <a:tc>
                  <a:txBody>
                    <a:bodyPr/>
                    <a:lstStyle/>
                    <a:p>
                      <a:pPr algn="ctr"/>
                      <a:r>
                        <a:rPr lang="ru-RU" sz="1600" dirty="0"/>
                        <a:t>Сроки работы эксперта № 3</a:t>
                      </a:r>
                    </a:p>
                  </a:txBody>
                  <a:tcPr anchor="ctr"/>
                </a:tc>
                <a:extLst>
                  <a:ext uri="{0D108BD9-81ED-4DB2-BD59-A6C34878D82A}">
                    <a16:rowId xmlns:a16="http://schemas.microsoft.com/office/drawing/2014/main" xmlns="" val="2410740758"/>
                  </a:ext>
                </a:extLst>
              </a:tr>
              <a:tr h="370840">
                <a:tc>
                  <a:txBody>
                    <a:bodyPr/>
                    <a:lstStyle/>
                    <a:p>
                      <a:pPr algn="ctr">
                        <a:lnSpc>
                          <a:spcPct val="100000"/>
                        </a:lnSpc>
                        <a:spcAft>
                          <a:spcPts val="0"/>
                        </a:spcAft>
                      </a:pPr>
                      <a:r>
                        <a:rPr lang="ru-RU" sz="1400" b="1" dirty="0">
                          <a:solidFill>
                            <a:schemeClr val="tx1">
                              <a:lumMod val="75000"/>
                              <a:lumOff val="25000"/>
                            </a:schemeClr>
                          </a:solidFill>
                          <a:latin typeface="+mn-lt"/>
                        </a:rPr>
                        <a:t>1.</a:t>
                      </a:r>
                    </a:p>
                  </a:txBody>
                  <a:tcPr anchor="ctr"/>
                </a:tc>
                <a:tc>
                  <a:txBody>
                    <a:bodyPr/>
                    <a:lstStyle/>
                    <a:p>
                      <a:pPr algn="ctr">
                        <a:lnSpc>
                          <a:spcPct val="100000"/>
                        </a:lnSpc>
                        <a:spcAft>
                          <a:spcPts val="0"/>
                        </a:spcAft>
                      </a:pPr>
                      <a:r>
                        <a:rPr lang="ru-RU" sz="1400" b="1" kern="1200" dirty="0">
                          <a:solidFill>
                            <a:schemeClr val="tx1">
                              <a:lumMod val="75000"/>
                              <a:lumOff val="25000"/>
                            </a:schemeClr>
                          </a:solidFill>
                          <a:effectLst/>
                          <a:latin typeface="+mn-lt"/>
                          <a:ea typeface="+mn-ea"/>
                          <a:cs typeface="+mn-cs"/>
                        </a:rPr>
                        <a:t>Арзамасский, </a:t>
                      </a:r>
                      <a:r>
                        <a:rPr lang="ru-RU" sz="1400" b="1" kern="1200" dirty="0" err="1">
                          <a:solidFill>
                            <a:schemeClr val="tx1">
                              <a:lumMod val="75000"/>
                              <a:lumOff val="25000"/>
                            </a:schemeClr>
                          </a:solidFill>
                          <a:effectLst/>
                          <a:latin typeface="+mn-lt"/>
                          <a:ea typeface="+mn-ea"/>
                          <a:cs typeface="+mn-cs"/>
                        </a:rPr>
                        <a:t>г.Арзамас</a:t>
                      </a:r>
                      <a:r>
                        <a:rPr lang="ru-RU" sz="1400" b="1" kern="1200" dirty="0">
                          <a:solidFill>
                            <a:schemeClr val="tx1">
                              <a:lumMod val="75000"/>
                              <a:lumOff val="25000"/>
                            </a:schemeClr>
                          </a:solidFill>
                          <a:effectLst/>
                          <a:latin typeface="+mn-lt"/>
                          <a:ea typeface="+mn-ea"/>
                          <a:cs typeface="+mn-cs"/>
                        </a:rPr>
                        <a:t>, Сергачский, Большемурашкинский, Ленинский*,  г. Шахунья, Вадский, Автозаводский*, Навашинский, Краснобаковский, Московский*, Ардатовский, Воскресенский, </a:t>
                      </a:r>
                      <a:r>
                        <a:rPr lang="ru-RU" sz="1400" b="1" kern="1200" dirty="0" err="1">
                          <a:solidFill>
                            <a:schemeClr val="tx1">
                              <a:lumMod val="75000"/>
                              <a:lumOff val="25000"/>
                            </a:schemeClr>
                          </a:solidFill>
                          <a:effectLst/>
                          <a:latin typeface="+mn-lt"/>
                          <a:ea typeface="+mn-ea"/>
                          <a:cs typeface="+mn-cs"/>
                        </a:rPr>
                        <a:t>Приокский</a:t>
                      </a:r>
                      <a:r>
                        <a:rPr lang="ru-RU" sz="1400" b="1" kern="1200" dirty="0">
                          <a:solidFill>
                            <a:schemeClr val="tx1">
                              <a:lumMod val="75000"/>
                              <a:lumOff val="25000"/>
                            </a:schemeClr>
                          </a:solidFill>
                          <a:effectLst/>
                          <a:latin typeface="+mn-lt"/>
                          <a:ea typeface="+mn-ea"/>
                          <a:cs typeface="+mn-cs"/>
                        </a:rPr>
                        <a:t>*, Балахнинский, Тонкинский,  Большеболдинский, г. Бор, Ковернинский, Уренский, Дивеевский, Кстовский, Бутурлинский, </a:t>
                      </a:r>
                      <a:r>
                        <a:rPr lang="ru-RU" sz="1400" b="1" kern="1200" dirty="0" err="1">
                          <a:solidFill>
                            <a:schemeClr val="tx1">
                              <a:lumMod val="75000"/>
                              <a:lumOff val="25000"/>
                            </a:schemeClr>
                          </a:solidFill>
                          <a:effectLst/>
                          <a:latin typeface="+mn-lt"/>
                          <a:ea typeface="+mn-ea"/>
                          <a:cs typeface="+mn-cs"/>
                        </a:rPr>
                        <a:t>г.Кулебаки</a:t>
                      </a:r>
                      <a:r>
                        <a:rPr lang="ru-RU" sz="1400" b="1" kern="1200" dirty="0">
                          <a:solidFill>
                            <a:schemeClr val="tx1">
                              <a:lumMod val="75000"/>
                              <a:lumOff val="25000"/>
                            </a:schemeClr>
                          </a:solidFill>
                          <a:effectLst/>
                          <a:latin typeface="+mn-lt"/>
                          <a:ea typeface="+mn-ea"/>
                          <a:cs typeface="+mn-cs"/>
                        </a:rPr>
                        <a:t>, Краснооктябрьский, Варнавинский</a:t>
                      </a:r>
                      <a:endParaRPr lang="ru-RU" sz="1400" b="1" dirty="0">
                        <a:solidFill>
                          <a:schemeClr val="tx1">
                            <a:lumMod val="75000"/>
                            <a:lumOff val="25000"/>
                          </a:schemeClr>
                        </a:solidFill>
                        <a:latin typeface="+mn-lt"/>
                      </a:endParaRPr>
                    </a:p>
                  </a:txBody>
                  <a:tcPr anchor="ctr"/>
                </a:tc>
                <a:tc>
                  <a:txBody>
                    <a:bodyPr/>
                    <a:lstStyle/>
                    <a:p>
                      <a:pPr algn="ctr">
                        <a:lnSpc>
                          <a:spcPct val="100000"/>
                        </a:lnSpc>
                        <a:spcAft>
                          <a:spcPts val="0"/>
                        </a:spcAft>
                      </a:pPr>
                      <a:r>
                        <a:rPr lang="en-US" sz="1400" b="1" dirty="0">
                          <a:solidFill>
                            <a:schemeClr val="tx1">
                              <a:lumMod val="75000"/>
                              <a:lumOff val="25000"/>
                            </a:schemeClr>
                          </a:solidFill>
                          <a:latin typeface="+mn-lt"/>
                        </a:rPr>
                        <a:t>I</a:t>
                      </a:r>
                      <a:r>
                        <a:rPr lang="ru-RU" sz="1400" b="1" dirty="0">
                          <a:solidFill>
                            <a:schemeClr val="tx1">
                              <a:lumMod val="75000"/>
                              <a:lumOff val="25000"/>
                            </a:schemeClr>
                          </a:solidFill>
                          <a:latin typeface="+mn-lt"/>
                        </a:rPr>
                        <a:t> период:</a:t>
                      </a:r>
                    </a:p>
                    <a:p>
                      <a:pPr algn="ctr">
                        <a:lnSpc>
                          <a:spcPct val="100000"/>
                        </a:lnSpc>
                        <a:spcAft>
                          <a:spcPts val="0"/>
                        </a:spcAft>
                      </a:pPr>
                      <a:r>
                        <a:rPr lang="ru-RU" sz="1400" b="1" dirty="0">
                          <a:solidFill>
                            <a:schemeClr val="tx1">
                              <a:lumMod val="75000"/>
                              <a:lumOff val="25000"/>
                            </a:schemeClr>
                          </a:solidFill>
                          <a:latin typeface="+mn-lt"/>
                        </a:rPr>
                        <a:t>01.07 – 30.07.2021</a:t>
                      </a:r>
                    </a:p>
                  </a:txBody>
                  <a:tcPr anchor="ctr"/>
                </a:tc>
                <a:tc>
                  <a:txBody>
                    <a:bodyPr/>
                    <a:lstStyle/>
                    <a:p>
                      <a:pPr algn="ctr">
                        <a:lnSpc>
                          <a:spcPct val="100000"/>
                        </a:lnSpc>
                        <a:spcAft>
                          <a:spcPts val="0"/>
                        </a:spcAft>
                      </a:pPr>
                      <a:r>
                        <a:rPr lang="ru-RU" sz="1400" b="1" dirty="0">
                          <a:solidFill>
                            <a:schemeClr val="tx1">
                              <a:lumMod val="75000"/>
                              <a:lumOff val="25000"/>
                            </a:schemeClr>
                          </a:solidFill>
                          <a:latin typeface="+mn-lt"/>
                        </a:rPr>
                        <a:t>До 30.07.2021</a:t>
                      </a:r>
                    </a:p>
                  </a:txBody>
                  <a:tcPr anchor="ctr"/>
                </a:tc>
                <a:tc>
                  <a:txBody>
                    <a:bodyPr/>
                    <a:lstStyle/>
                    <a:p>
                      <a:pPr algn="ctr">
                        <a:lnSpc>
                          <a:spcPct val="100000"/>
                        </a:lnSpc>
                        <a:spcAft>
                          <a:spcPts val="0"/>
                        </a:spcAft>
                      </a:pPr>
                      <a:r>
                        <a:rPr lang="en-US" sz="1400" b="1" dirty="0">
                          <a:solidFill>
                            <a:schemeClr val="tx1">
                              <a:lumMod val="75000"/>
                              <a:lumOff val="25000"/>
                            </a:schemeClr>
                          </a:solidFill>
                          <a:latin typeface="+mn-lt"/>
                        </a:rPr>
                        <a:t>I</a:t>
                      </a:r>
                      <a:r>
                        <a:rPr lang="ru-RU" sz="1400" b="1" dirty="0">
                          <a:solidFill>
                            <a:schemeClr val="tx1">
                              <a:lumMod val="75000"/>
                              <a:lumOff val="25000"/>
                            </a:schemeClr>
                          </a:solidFill>
                          <a:latin typeface="+mn-lt"/>
                        </a:rPr>
                        <a:t> период: </a:t>
                      </a:r>
                    </a:p>
                    <a:p>
                      <a:pPr algn="ctr">
                        <a:lnSpc>
                          <a:spcPct val="100000"/>
                        </a:lnSpc>
                        <a:spcAft>
                          <a:spcPts val="0"/>
                        </a:spcAft>
                      </a:pPr>
                      <a:r>
                        <a:rPr lang="ru-RU" sz="1400" b="1" dirty="0">
                          <a:solidFill>
                            <a:schemeClr val="tx1">
                              <a:lumMod val="75000"/>
                              <a:lumOff val="25000"/>
                            </a:schemeClr>
                          </a:solidFill>
                          <a:latin typeface="+mn-lt"/>
                        </a:rPr>
                        <a:t>30.07 – 13.08.2021</a:t>
                      </a:r>
                    </a:p>
                  </a:txBody>
                  <a:tcPr anchor="ctr"/>
                </a:tc>
                <a:tc>
                  <a:txBody>
                    <a:bodyPr/>
                    <a:lstStyle/>
                    <a:p>
                      <a:pPr algn="ctr">
                        <a:lnSpc>
                          <a:spcPct val="100000"/>
                        </a:lnSpc>
                        <a:spcAft>
                          <a:spcPts val="0"/>
                        </a:spcAft>
                      </a:pPr>
                      <a:r>
                        <a:rPr lang="ru-RU" sz="1400" b="1" dirty="0">
                          <a:solidFill>
                            <a:schemeClr val="tx1">
                              <a:lumMod val="75000"/>
                              <a:lumOff val="25000"/>
                            </a:schemeClr>
                          </a:solidFill>
                          <a:latin typeface="+mn-lt"/>
                        </a:rPr>
                        <a:t>до 20.09.2021</a:t>
                      </a:r>
                    </a:p>
                  </a:txBody>
                  <a:tcPr anchor="ctr"/>
                </a:tc>
                <a:extLst>
                  <a:ext uri="{0D108BD9-81ED-4DB2-BD59-A6C34878D82A}">
                    <a16:rowId xmlns:a16="http://schemas.microsoft.com/office/drawing/2014/main" xmlns="" val="675157079"/>
                  </a:ext>
                </a:extLst>
              </a:tr>
              <a:tr h="370840">
                <a:tc>
                  <a:txBody>
                    <a:bodyPr/>
                    <a:lstStyle/>
                    <a:p>
                      <a:pPr algn="ctr">
                        <a:lnSpc>
                          <a:spcPct val="100000"/>
                        </a:lnSpc>
                        <a:spcAft>
                          <a:spcPts val="0"/>
                        </a:spcAft>
                      </a:pPr>
                      <a:r>
                        <a:rPr lang="ru-RU" sz="1400" b="1" dirty="0">
                          <a:solidFill>
                            <a:schemeClr val="tx1">
                              <a:lumMod val="75000"/>
                              <a:lumOff val="25000"/>
                            </a:schemeClr>
                          </a:solidFill>
                          <a:latin typeface="+mn-lt"/>
                        </a:rPr>
                        <a:t>2.</a:t>
                      </a:r>
                    </a:p>
                  </a:txBody>
                  <a:tcPr anchor="ctr"/>
                </a:tc>
                <a:tc>
                  <a:txBody>
                    <a:bodyPr/>
                    <a:lstStyle/>
                    <a:p>
                      <a:pPr algn="ctr">
                        <a:lnSpc>
                          <a:spcPct val="100000"/>
                        </a:lnSpc>
                        <a:spcAft>
                          <a:spcPts val="0"/>
                        </a:spcAft>
                      </a:pPr>
                      <a:r>
                        <a:rPr lang="ru-RU" sz="1400" b="1" kern="1200" dirty="0">
                          <a:solidFill>
                            <a:schemeClr val="tx1">
                              <a:lumMod val="75000"/>
                              <a:lumOff val="25000"/>
                            </a:schemeClr>
                          </a:solidFill>
                          <a:effectLst/>
                          <a:latin typeface="+mn-lt"/>
                          <a:ea typeface="+mn-ea"/>
                          <a:cs typeface="+mn-cs"/>
                        </a:rPr>
                        <a:t>Богородский, Володарский, Вачский, Лукояновский, Ветлужский, Лысковский, Вознесенский, Павловский, Воротынский, Починковский, Гагинский, Сеченовский, Городецкий, Сосновский, Дальнеконстантиновский, Спасский, Княгининский, </a:t>
                      </a:r>
                      <a:r>
                        <a:rPr lang="ru-RU" sz="1400" b="1" kern="1200" dirty="0" err="1">
                          <a:solidFill>
                            <a:schemeClr val="tx1">
                              <a:lumMod val="75000"/>
                              <a:lumOff val="25000"/>
                            </a:schemeClr>
                          </a:solidFill>
                          <a:effectLst/>
                          <a:latin typeface="+mn-lt"/>
                          <a:ea typeface="+mn-ea"/>
                          <a:cs typeface="+mn-cs"/>
                        </a:rPr>
                        <a:t>Канавинский</a:t>
                      </a:r>
                      <a:r>
                        <a:rPr lang="ru-RU" sz="1400" b="1" kern="1200" dirty="0">
                          <a:solidFill>
                            <a:schemeClr val="tx1">
                              <a:lumMod val="75000"/>
                              <a:lumOff val="25000"/>
                            </a:schemeClr>
                          </a:solidFill>
                          <a:effectLst/>
                          <a:latin typeface="+mn-lt"/>
                          <a:ea typeface="+mn-ea"/>
                          <a:cs typeface="+mn-cs"/>
                        </a:rPr>
                        <a:t>*</a:t>
                      </a:r>
                      <a:endParaRPr lang="ru-RU" sz="1400" b="1" dirty="0">
                        <a:solidFill>
                          <a:schemeClr val="tx1">
                            <a:lumMod val="75000"/>
                            <a:lumOff val="25000"/>
                          </a:schemeClr>
                        </a:solidFill>
                        <a:latin typeface="+mn-lt"/>
                      </a:endParaRPr>
                    </a:p>
                  </a:txBody>
                  <a:tcPr anchor="ctr"/>
                </a:tc>
                <a:tc>
                  <a:txBody>
                    <a:bodyPr/>
                    <a:lstStyle/>
                    <a:p>
                      <a:pPr algn="ctr">
                        <a:lnSpc>
                          <a:spcPct val="100000"/>
                        </a:lnSpc>
                        <a:spcAft>
                          <a:spcPts val="0"/>
                        </a:spcAft>
                      </a:pPr>
                      <a:r>
                        <a:rPr lang="en-US"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II</a:t>
                      </a: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 период:</a:t>
                      </a:r>
                    </a:p>
                    <a:p>
                      <a:pPr algn="ctr">
                        <a:lnSpc>
                          <a:spcPct val="100000"/>
                        </a:lnSpc>
                        <a:spcAft>
                          <a:spcPts val="0"/>
                        </a:spcAft>
                      </a:pP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19.07-13.08.2021</a:t>
                      </a:r>
                    </a:p>
                  </a:txBody>
                  <a:tcPr marL="68580" marR="68580" marT="0" marB="0" anchor="ctr"/>
                </a:tc>
                <a:tc>
                  <a:txBody>
                    <a:bodyPr/>
                    <a:lstStyle/>
                    <a:p>
                      <a:pPr algn="ctr">
                        <a:lnSpc>
                          <a:spcPct val="100000"/>
                        </a:lnSpc>
                        <a:spcAft>
                          <a:spcPts val="0"/>
                        </a:spcAft>
                      </a:pP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до 13.08.2021</a:t>
                      </a:r>
                    </a:p>
                  </a:txBody>
                  <a:tcPr marL="68580" marR="68580" marT="0" marB="0" anchor="ctr"/>
                </a:tc>
                <a:tc>
                  <a:txBody>
                    <a:bodyPr/>
                    <a:lstStyle/>
                    <a:p>
                      <a:pPr algn="ctr">
                        <a:lnSpc>
                          <a:spcPct val="100000"/>
                        </a:lnSpc>
                        <a:spcAft>
                          <a:spcPts val="0"/>
                        </a:spcAft>
                      </a:pPr>
                      <a:r>
                        <a:rPr lang="en-US"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II</a:t>
                      </a: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 период:</a:t>
                      </a:r>
                    </a:p>
                    <a:p>
                      <a:pPr algn="ctr">
                        <a:lnSpc>
                          <a:spcPct val="100000"/>
                        </a:lnSpc>
                        <a:spcAft>
                          <a:spcPts val="0"/>
                        </a:spcAft>
                      </a:pP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13.08-27.08.2021</a:t>
                      </a:r>
                    </a:p>
                    <a:p>
                      <a:pPr algn="ctr">
                        <a:lnSpc>
                          <a:spcPct val="100000"/>
                        </a:lnSpc>
                        <a:spcAft>
                          <a:spcPts val="0"/>
                        </a:spcAft>
                      </a:pP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0000"/>
                        </a:lnSpc>
                        <a:spcAft>
                          <a:spcPts val="0"/>
                        </a:spcAft>
                      </a:pP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до 20.09.2021</a:t>
                      </a:r>
                    </a:p>
                  </a:txBody>
                  <a:tcPr marL="68580" marR="68580" marT="0" marB="0" anchor="ctr"/>
                </a:tc>
                <a:extLst>
                  <a:ext uri="{0D108BD9-81ED-4DB2-BD59-A6C34878D82A}">
                    <a16:rowId xmlns:a16="http://schemas.microsoft.com/office/drawing/2014/main" xmlns="" val="771217110"/>
                  </a:ext>
                </a:extLst>
              </a:tr>
              <a:tr h="370840">
                <a:tc>
                  <a:txBody>
                    <a:bodyPr/>
                    <a:lstStyle/>
                    <a:p>
                      <a:pPr algn="ctr">
                        <a:lnSpc>
                          <a:spcPct val="100000"/>
                        </a:lnSpc>
                        <a:spcAft>
                          <a:spcPts val="0"/>
                        </a:spcAft>
                      </a:pPr>
                      <a:r>
                        <a:rPr lang="ru-RU" sz="1400" b="1" dirty="0">
                          <a:solidFill>
                            <a:schemeClr val="tx1">
                              <a:lumMod val="75000"/>
                              <a:lumOff val="25000"/>
                            </a:schemeClr>
                          </a:solidFill>
                          <a:latin typeface="+mn-lt"/>
                        </a:rPr>
                        <a:t>3. </a:t>
                      </a:r>
                    </a:p>
                  </a:txBody>
                  <a:tcPr anchor="ctr"/>
                </a:tc>
                <a:tc>
                  <a:txBody>
                    <a:bodyPr/>
                    <a:lstStyle/>
                    <a:p>
                      <a:pPr algn="ctr">
                        <a:lnSpc>
                          <a:spcPct val="100000"/>
                        </a:lnSpc>
                        <a:spcAft>
                          <a:spcPts val="0"/>
                        </a:spcAft>
                      </a:pPr>
                      <a:r>
                        <a:rPr lang="ru-RU" sz="1400" b="1" kern="1200" dirty="0">
                          <a:solidFill>
                            <a:schemeClr val="tx1">
                              <a:lumMod val="75000"/>
                              <a:lumOff val="25000"/>
                            </a:schemeClr>
                          </a:solidFill>
                          <a:effectLst/>
                          <a:latin typeface="+mn-lt"/>
                          <a:ea typeface="+mn-ea"/>
                          <a:cs typeface="+mn-cs"/>
                        </a:rPr>
                        <a:t>Тоншаевский, Пильнинский, Сокольский, Чкаловский, Шатковский, г.  Выкса, г. Дзержинск, </a:t>
                      </a:r>
                      <a:r>
                        <a:rPr lang="ru-RU" sz="1400" b="1" kern="1200" dirty="0" err="1">
                          <a:solidFill>
                            <a:schemeClr val="tx1">
                              <a:lumMod val="75000"/>
                              <a:lumOff val="25000"/>
                            </a:schemeClr>
                          </a:solidFill>
                          <a:effectLst/>
                          <a:latin typeface="+mn-lt"/>
                          <a:ea typeface="+mn-ea"/>
                          <a:cs typeface="+mn-cs"/>
                        </a:rPr>
                        <a:t>Сормовский</a:t>
                      </a:r>
                      <a:r>
                        <a:rPr lang="ru-RU" sz="1400" b="1" kern="1200" dirty="0">
                          <a:solidFill>
                            <a:schemeClr val="tx1">
                              <a:lumMod val="75000"/>
                              <a:lumOff val="25000"/>
                            </a:schemeClr>
                          </a:solidFill>
                          <a:effectLst/>
                          <a:latin typeface="+mn-lt"/>
                          <a:ea typeface="+mn-ea"/>
                          <a:cs typeface="+mn-cs"/>
                        </a:rPr>
                        <a:t>*, Шарангский, Нижегородский*, Перевозский, </a:t>
                      </a:r>
                      <a:r>
                        <a:rPr lang="ru-RU" sz="1400" b="1" kern="1200" dirty="0" err="1">
                          <a:solidFill>
                            <a:schemeClr val="tx1">
                              <a:lumMod val="75000"/>
                              <a:lumOff val="25000"/>
                            </a:schemeClr>
                          </a:solidFill>
                          <a:effectLst/>
                          <a:latin typeface="+mn-lt"/>
                          <a:ea typeface="+mn-ea"/>
                          <a:cs typeface="+mn-cs"/>
                        </a:rPr>
                        <a:t>г.Первомайск</a:t>
                      </a:r>
                      <a:r>
                        <a:rPr lang="ru-RU" sz="1400" b="1" kern="1200" dirty="0">
                          <a:solidFill>
                            <a:schemeClr val="tx1">
                              <a:lumMod val="75000"/>
                              <a:lumOff val="25000"/>
                            </a:schemeClr>
                          </a:solidFill>
                          <a:effectLst/>
                          <a:latin typeface="+mn-lt"/>
                          <a:ea typeface="+mn-ea"/>
                          <a:cs typeface="+mn-cs"/>
                        </a:rPr>
                        <a:t>, Семеновский*,  г. Саров</a:t>
                      </a:r>
                      <a:endParaRPr lang="ru-RU" sz="1400" b="1" dirty="0">
                        <a:solidFill>
                          <a:schemeClr val="tx1">
                            <a:lumMod val="75000"/>
                            <a:lumOff val="25000"/>
                          </a:schemeClr>
                        </a:solidFill>
                        <a:latin typeface="+mn-lt"/>
                      </a:endParaRPr>
                    </a:p>
                  </a:txBody>
                  <a:tcPr anchor="ctr"/>
                </a:tc>
                <a:tc>
                  <a:txBody>
                    <a:bodyPr/>
                    <a:lstStyle/>
                    <a:p>
                      <a:pPr algn="ctr">
                        <a:lnSpc>
                          <a:spcPct val="100000"/>
                        </a:lnSpc>
                        <a:spcAft>
                          <a:spcPts val="0"/>
                        </a:spcAft>
                      </a:pPr>
                      <a:r>
                        <a:rPr lang="en-US"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III</a:t>
                      </a: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 период:</a:t>
                      </a:r>
                    </a:p>
                    <a:p>
                      <a:pPr algn="ctr">
                        <a:lnSpc>
                          <a:spcPct val="100000"/>
                        </a:lnSpc>
                        <a:spcAft>
                          <a:spcPts val="0"/>
                        </a:spcAft>
                      </a:pP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02.08 - 27.08.2021</a:t>
                      </a:r>
                    </a:p>
                  </a:txBody>
                  <a:tcPr marL="68580" marR="68580" marT="0" marB="0" anchor="ctr"/>
                </a:tc>
                <a:tc>
                  <a:txBody>
                    <a:bodyPr/>
                    <a:lstStyle/>
                    <a:p>
                      <a:pPr algn="ctr">
                        <a:lnSpc>
                          <a:spcPct val="100000"/>
                        </a:lnSpc>
                        <a:spcAft>
                          <a:spcPts val="0"/>
                        </a:spcAft>
                      </a:pP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до 27.08.2021</a:t>
                      </a:r>
                    </a:p>
                  </a:txBody>
                  <a:tcPr marL="68580" marR="68580" marT="0" marB="0" anchor="ctr"/>
                </a:tc>
                <a:tc>
                  <a:txBody>
                    <a:bodyPr/>
                    <a:lstStyle/>
                    <a:p>
                      <a:pPr algn="ctr">
                        <a:lnSpc>
                          <a:spcPct val="100000"/>
                        </a:lnSpc>
                        <a:spcAft>
                          <a:spcPts val="0"/>
                        </a:spcAft>
                      </a:pPr>
                      <a:r>
                        <a:rPr lang="en-US"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III</a:t>
                      </a: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 период:</a:t>
                      </a:r>
                    </a:p>
                    <a:p>
                      <a:pPr algn="ctr">
                        <a:lnSpc>
                          <a:spcPct val="100000"/>
                        </a:lnSpc>
                        <a:spcAft>
                          <a:spcPts val="0"/>
                        </a:spcAft>
                      </a:pP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27.08-10.09.2021</a:t>
                      </a:r>
                    </a:p>
                  </a:txBody>
                  <a:tcPr marL="68580" marR="68580" marT="0" marB="0" anchor="ctr"/>
                </a:tc>
                <a:tc>
                  <a:txBody>
                    <a:bodyPr/>
                    <a:lstStyle/>
                    <a:p>
                      <a:pPr algn="ctr">
                        <a:lnSpc>
                          <a:spcPct val="100000"/>
                        </a:lnSpc>
                        <a:spcAft>
                          <a:spcPts val="0"/>
                        </a:spcAft>
                      </a:pPr>
                      <a:r>
                        <a:rPr lang="ru-RU" sz="1400" b="1" dirty="0">
                          <a:solidFill>
                            <a:schemeClr val="tx1">
                              <a:lumMod val="75000"/>
                              <a:lumOff val="25000"/>
                            </a:schemeClr>
                          </a:solidFill>
                          <a:effectLst/>
                          <a:latin typeface="+mn-lt"/>
                          <a:ea typeface="Calibri" panose="020F0502020204030204" pitchFamily="34" charset="0"/>
                          <a:cs typeface="Times New Roman" panose="02020603050405020304" pitchFamily="18" charset="0"/>
                        </a:rPr>
                        <a:t>до 20.09.2021</a:t>
                      </a:r>
                    </a:p>
                  </a:txBody>
                  <a:tcPr marL="68580" marR="68580" marT="0" marB="0" anchor="ctr"/>
                </a:tc>
                <a:extLst>
                  <a:ext uri="{0D108BD9-81ED-4DB2-BD59-A6C34878D82A}">
                    <a16:rowId xmlns:a16="http://schemas.microsoft.com/office/drawing/2014/main" xmlns="" val="2792434685"/>
                  </a:ext>
                </a:extLst>
              </a:tr>
            </a:tbl>
          </a:graphicData>
        </a:graphic>
      </p:graphicFrame>
      <p:graphicFrame>
        <p:nvGraphicFramePr>
          <p:cNvPr id="6" name="Таблица 6">
            <a:extLst>
              <a:ext uri="{FF2B5EF4-FFF2-40B4-BE49-F238E27FC236}">
                <a16:creationId xmlns:a16="http://schemas.microsoft.com/office/drawing/2014/main" xmlns="" id="{DADBD5DC-2E88-48E7-85DF-2AEE9777DA2E}"/>
              </a:ext>
            </a:extLst>
          </p:cNvPr>
          <p:cNvGraphicFramePr>
            <a:graphicFrameLocks noGrp="1"/>
          </p:cNvGraphicFramePr>
          <p:nvPr>
            <p:extLst>
              <p:ext uri="{D42A27DB-BD31-4B8C-83A1-F6EECF244321}">
                <p14:modId xmlns:p14="http://schemas.microsoft.com/office/powerpoint/2010/main" xmlns="" val="747322653"/>
              </p:ext>
            </p:extLst>
          </p:nvPr>
        </p:nvGraphicFramePr>
        <p:xfrm>
          <a:off x="337458" y="5812971"/>
          <a:ext cx="11517084" cy="812618"/>
        </p:xfrm>
        <a:graphic>
          <a:graphicData uri="http://schemas.openxmlformats.org/drawingml/2006/table">
            <a:tbl>
              <a:tblPr firstRow="1" bandRow="1">
                <a:tableStyleId>{5C22544A-7EE6-4342-B048-85BDC9FD1C3A}</a:tableStyleId>
              </a:tblPr>
              <a:tblGrid>
                <a:gridCol w="11517084">
                  <a:extLst>
                    <a:ext uri="{9D8B030D-6E8A-4147-A177-3AD203B41FA5}">
                      <a16:colId xmlns:a16="http://schemas.microsoft.com/office/drawing/2014/main" xmlns="" val="2556409679"/>
                    </a:ext>
                  </a:extLst>
                </a:gridCol>
              </a:tblGrid>
              <a:tr h="812618">
                <a:tc>
                  <a:txBody>
                    <a:bodyPr/>
                    <a:lstStyle/>
                    <a:p>
                      <a:pPr algn="ctr"/>
                      <a:r>
                        <a:rPr lang="ru-RU" dirty="0"/>
                        <a:t>   * По согласованию </a:t>
                      </a:r>
                      <a:r>
                        <a:rPr lang="ru-RU"/>
                        <a:t>с ФИОКО </a:t>
                      </a:r>
                      <a:r>
                        <a:rPr lang="ru-RU" dirty="0"/>
                        <a:t>отчетность предоставляет </a:t>
                      </a:r>
                    </a:p>
                    <a:p>
                      <a:pPr algn="ctr"/>
                      <a:r>
                        <a:rPr lang="ru-RU" dirty="0"/>
                        <a:t>Департамент образования администрации города Нижнего Новгорода в сроки  </a:t>
                      </a:r>
                      <a:r>
                        <a:rPr lang="en-US" dirty="0"/>
                        <a:t>III</a:t>
                      </a:r>
                      <a:r>
                        <a:rPr lang="ru-RU" dirty="0"/>
                        <a:t> периода!</a:t>
                      </a:r>
                    </a:p>
                  </a:txBody>
                  <a:tcPr anchor="ctr"/>
                </a:tc>
                <a:extLst>
                  <a:ext uri="{0D108BD9-81ED-4DB2-BD59-A6C34878D82A}">
                    <a16:rowId xmlns:a16="http://schemas.microsoft.com/office/drawing/2014/main" xmlns="" val="1645358643"/>
                  </a:ext>
                </a:extLst>
              </a:tr>
            </a:tbl>
          </a:graphicData>
        </a:graphic>
      </p:graphicFrame>
    </p:spTree>
    <p:extLst>
      <p:ext uri="{BB962C8B-B14F-4D97-AF65-F5344CB8AC3E}">
        <p14:creationId xmlns:p14="http://schemas.microsoft.com/office/powerpoint/2010/main" xmlns="" val="245165875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5769</TotalTime>
  <Words>1803</Words>
  <Application>Microsoft Office PowerPoint</Application>
  <PresentationFormat>Произвольный</PresentationFormat>
  <Paragraphs>352</Paragraphs>
  <Slides>27</Slides>
  <Notes>25</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Организация и проведение оценки механизмов управления качеством образования</vt:lpstr>
      <vt:lpstr> Федеральный уровень  Постановление Совета Федерации Федерального Собрания Российской Федерации от 10.02.2021 №21-СФ «О ходе реализации национального проекта «Образование»  Письмо Управления оценки качества образования и контроля (надзора) за деятельностью органов государственной власти субъектов Российской Федерации службы по надзору в сфере образования и науки (Рособрнадзора) от 20.04.2021  № 08-70 «О направлении материалов по организации мониторинга системы управления качеством образования органов местного самоуправления»    Письмо Федерального государственного бюджетного учреждения «Федеральный институт оценки качества образования»(ФГБУ «ФИОКО») от 02.06.2021  № 02-21/272 «Об этапах подготовки к проведению мониторинга системы управления качеством образования на муниципальном уровне»  </vt:lpstr>
      <vt:lpstr>Региональный уровень  Приказ министерства образования, науки и молодежной политики Нижегородской области от 04.06.2021 №316-01-63-1389/21 «О назначении регионального координатора мониторинга системы управления качеством образования органов местного самоуправления в Нижегородской области»  Приказ министерства образования, науки и молодежной политики Нижегородской области от 04.06.2021 № 316-01-63-1401/21 «О проведении мониторинга системы управления качеством образования  органов местного самоуправления Нижегородской области»   </vt:lpstr>
      <vt:lpstr>Муниципальный уровень  Приказ  органов, осуществляющих управление в сфере образования муниципальных районов, городских и муниципальных округов Нижегородской области  от  №  «О назначении муниципального организатора мониторинга системы управления качеством образования органа местного самоуправления в Нижегородской области»  Приказ  органов, осуществляющих управление в сфере образования муниципальных районов, городских и муниципальных округов Нижегородской области  от  №  «О проведении мониторинга системы управления качеством образования»    </vt:lpstr>
      <vt:lpstr>– региональные координаторы  – муниципальные организаторы   – региональные эксперты </vt:lpstr>
      <vt:lpstr>Слайд 6</vt:lpstr>
      <vt:lpstr>19.05.2021г. в 10.00 (МСК)- установочный вебинар для региональных координаторов мониторинга оценки управления качеством образования  09.06.2021г. в 10.00 (МСК) - обучающий вебинар для муниципальных организаторов    органов местного самоуправления муниципальных районов, городских и муниципальных округов 30.06.2021г. в 10.00 (МСК) - обучающий вебинар для региональных экспертов   До начала вебинара всем категориям участников Оценки  необходимо ознакомиться с методическими рекомендациями и подготовить вопросы для вебинара.   Вебинар пройдет на канале «ФИОКО» в Youtube, по завершении вебинара будет доступна запись.  </vt:lpstr>
      <vt:lpstr>План мероприятий («дорожная карта»)   по организации оценки механизмов управления качеством образования </vt:lpstr>
      <vt:lpstr>Слайд 9</vt:lpstr>
      <vt:lpstr>Механизмы управления качеством образовательных результатов (480 баллов) Система оценки качества подготовки обучающихся (149 баллов)  Система работы со школами с низкими результатами обучения и/или школами, функционирующими в неблагоприятных социальных условиях (66 баллов)  Система выявления, поддержки и развития способностей и талантов у детей и молодежи (147 баллов)  Система работы по самоопределению и профессиональной ориентации обучающихся (118 баллов)   Механизмы управления качеством образовательной деятельности (422 балла)  Система мониторинга эффективности руководителей образовательных организаций (91 балл) Система обеспечения профессионального развития педагогических работников (100 баллов)  Система организации воспитания обучающихся (148 баллов)   Система мониторинга качества дошкольного образования (83 балла)   Итоговый балл 902  </vt:lpstr>
      <vt:lpstr>Управленческий цикл и его компоненты</vt:lpstr>
      <vt:lpstr>Методические рекомендации по   по организации и проведению Оценки</vt:lpstr>
      <vt:lpstr>Методические рекомендации по   по организации и проведению Оценки</vt:lpstr>
      <vt:lpstr>Методические рекомендации по   по организации и проведению Оценки</vt:lpstr>
      <vt:lpstr>Методические рекомендации по   по организации и проведению Оценки</vt:lpstr>
      <vt:lpstr>Методические рекомендации по   по организации и проведению Оценки</vt:lpstr>
      <vt:lpstr>Методические рекомендации по   по организации и проведению Оценки</vt:lpstr>
      <vt:lpstr>Методические рекомендации по   по организации и проведению Оценки</vt:lpstr>
      <vt:lpstr>Методические рекомендации по   по организации и проведению Оценки</vt:lpstr>
      <vt:lpstr>Методические рекомендации по   по организации и проведению Оценки</vt:lpstr>
      <vt:lpstr>Слайд 21</vt:lpstr>
      <vt:lpstr>Слайд 22</vt:lpstr>
      <vt:lpstr>Слайд 23</vt:lpstr>
      <vt:lpstr>Слайд 24</vt:lpstr>
      <vt:lpstr>Слайд 25</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управленческих механизмов региональной системы оценки качества образования Нижегородской области</dc:title>
  <dc:creator>Пользователь Windows</dc:creator>
  <cp:lastModifiedBy>svr</cp:lastModifiedBy>
  <cp:revision>702</cp:revision>
  <cp:lastPrinted>2021-02-12T09:39:17Z</cp:lastPrinted>
  <dcterms:created xsi:type="dcterms:W3CDTF">2020-11-12T05:40:32Z</dcterms:created>
  <dcterms:modified xsi:type="dcterms:W3CDTF">2021-06-09T09:44:36Z</dcterms:modified>
</cp:coreProperties>
</file>